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57" r:id="rId4"/>
  </p:sldMasterIdLst>
  <p:notesMasterIdLst>
    <p:notesMasterId r:id="rId36"/>
  </p:notesMasterIdLst>
  <p:handoutMasterIdLst>
    <p:handoutMasterId r:id="rId37"/>
  </p:handoutMasterIdLst>
  <p:sldIdLst>
    <p:sldId id="616" r:id="rId5"/>
    <p:sldId id="738" r:id="rId6"/>
    <p:sldId id="766" r:id="rId7"/>
    <p:sldId id="739" r:id="rId8"/>
    <p:sldId id="765" r:id="rId9"/>
    <p:sldId id="695" r:id="rId10"/>
    <p:sldId id="742" r:id="rId11"/>
    <p:sldId id="690" r:id="rId12"/>
    <p:sldId id="744" r:id="rId13"/>
    <p:sldId id="746" r:id="rId14"/>
    <p:sldId id="711" r:id="rId15"/>
    <p:sldId id="767" r:id="rId16"/>
    <p:sldId id="747" r:id="rId17"/>
    <p:sldId id="768" r:id="rId18"/>
    <p:sldId id="704" r:id="rId19"/>
    <p:sldId id="749" r:id="rId20"/>
    <p:sldId id="750" r:id="rId21"/>
    <p:sldId id="751" r:id="rId22"/>
    <p:sldId id="715" r:id="rId23"/>
    <p:sldId id="752" r:id="rId24"/>
    <p:sldId id="754" r:id="rId25"/>
    <p:sldId id="753" r:id="rId26"/>
    <p:sldId id="741" r:id="rId27"/>
    <p:sldId id="756" r:id="rId28"/>
    <p:sldId id="757" r:id="rId29"/>
    <p:sldId id="679" r:id="rId30"/>
    <p:sldId id="760" r:id="rId31"/>
    <p:sldId id="674" r:id="rId32"/>
    <p:sldId id="716" r:id="rId33"/>
    <p:sldId id="769" r:id="rId34"/>
    <p:sldId id="761" r:id="rId35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lin Wilson" initials="CW" lastIdx="1" clrIdx="0">
    <p:extLst>
      <p:ext uri="{19B8F6BF-5375-455C-9EA6-DF929625EA0E}">
        <p15:presenceInfo xmlns:p15="http://schemas.microsoft.com/office/powerpoint/2012/main" userId="Colin Wils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A4A6A"/>
    <a:srgbClr val="126778"/>
    <a:srgbClr val="126E78"/>
    <a:srgbClr val="FF9900"/>
    <a:srgbClr val="2776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6357" autoAdjust="0"/>
  </p:normalViewPr>
  <p:slideViewPr>
    <p:cSldViewPr>
      <p:cViewPr varScale="1">
        <p:scale>
          <a:sx n="86" d="100"/>
          <a:sy n="86" d="100"/>
        </p:scale>
        <p:origin x="422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20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352B330-0348-4F7E-B3D3-FEBCB8AB49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189" cy="4982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3286FD-F254-4D07-838F-6BFFAB22BB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899" y="0"/>
            <a:ext cx="2946189" cy="4982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5542327-4D1D-4720-A294-F4DE5466A7E8}" type="datetimeFigureOut">
              <a:rPr lang="en-AU"/>
              <a:pPr>
                <a:defRPr/>
              </a:pPr>
              <a:t>16/08/2021</a:t>
            </a:fld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C97697-FEB5-4818-8207-C7E5AD9F2A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28403"/>
            <a:ext cx="2946189" cy="49823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82F7A3-8A30-4D48-8059-388DD8074EF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899" y="9428403"/>
            <a:ext cx="2946189" cy="498236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332ED98-8EF3-4E45-BD11-525E67AF8143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062DE96-1855-46E1-A735-745ADC278FF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189" cy="496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EC88D1-3AA0-47E5-BEC6-434A7D9451A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899" y="0"/>
            <a:ext cx="2946189" cy="496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49BD054-7BA2-4ABD-AB20-F3263CF73874}" type="datetimeFigureOut">
              <a:rPr lang="en-AU"/>
              <a:pPr>
                <a:defRPr/>
              </a:pPr>
              <a:t>16/08/2021</a:t>
            </a:fld>
            <a:endParaRPr lang="en-AU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10E12E2-B9BA-40AF-9805-C7D9584C34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AU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DCCDAF9-4E07-42F6-B9EB-80B5328E93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768" y="4715788"/>
            <a:ext cx="5438140" cy="446667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6ABB9C-AFB0-40BF-B652-4BD51C02446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1" y="9428402"/>
            <a:ext cx="2946189" cy="496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B371E2-D4A1-48CD-A5F3-60F27618F3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899" y="9428402"/>
            <a:ext cx="2946189" cy="4966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FBE1E10-7FCD-4D8B-96C7-61DA44FDFACC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05EFDB83-07E3-4E49-B045-BC23D20385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AEEC9579-DD1E-4629-93C7-F6EE3CC5E4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en-US" dirty="0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84D3950-F771-4078-97F0-437EE4970D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FAE0D3A-26FB-4C22-BFB8-7431ECECC33D}" type="slidenum">
              <a:rPr lang="en-AU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AU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028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Engage KBA to do a workshop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BE1E10-7FCD-4D8B-96C7-61DA44FDFACC}" type="slidenum">
              <a:rPr lang="en-AU" altLang="en-US" smtClean="0"/>
              <a:pPr>
                <a:defRPr/>
              </a:pPr>
              <a:t>15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269532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Great tool to be used to re-energise the team and uplift the moral and shaping direction and goals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acknowledged – by signing each document, or acknowledging via eSS on HRIS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BE1E10-7FCD-4D8B-96C7-61DA44FDFACC}" type="slidenum">
              <a:rPr lang="en-AU" altLang="en-US" smtClean="0"/>
              <a:pPr>
                <a:defRPr/>
              </a:pPr>
              <a:t>18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2140194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Case Study – About not able to read policies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BE1E10-7FCD-4D8B-96C7-61DA44FDFACC}" type="slidenum">
              <a:rPr lang="en-AU" altLang="en-US" smtClean="0"/>
              <a:pPr>
                <a:defRPr/>
              </a:pPr>
              <a:t>21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106932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F9AE1868-AF97-4AE3-8DA8-8FE66E3283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BA5D5A28-F765-487F-A03C-845B5CDBC42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en-US" dirty="0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CD38BCC5-6161-4E7B-B35D-1E3B067A1A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14A4826-48B4-4076-B77E-41F935862F96}" type="slidenum">
              <a:rPr lang="en-AU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AU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704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3CBBFE2C-55A3-449A-8583-B2EE80A7339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28A83159-BF3E-4728-9813-82A436E72E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en-US" dirty="0"/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83F13D18-5750-4381-AE47-A4EA1DDD4F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79593A4-66D7-4EEA-8089-1354816C30C5}" type="slidenum">
              <a:rPr lang="en-AU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AU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185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66DB96-8F82-48D9-B43E-E55396F5A97F}" type="datetimeFigureOut">
              <a:rPr lang="en-AU" smtClean="0"/>
              <a:pPr>
                <a:defRPr/>
              </a:pPr>
              <a:t>16/08/2021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34F6BF-CE81-4DCB-8B50-24AB447744F8}" type="slidenum">
              <a:rPr lang="en-AU" altLang="en-US" smtClean="0"/>
              <a:pPr>
                <a:defRPr/>
              </a:pPr>
              <a:t>‹#›</a:t>
            </a:fld>
            <a:endParaRPr lang="en-AU" alt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4482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86AD26-18FA-43EA-A821-005B93AA2675}" type="datetimeFigureOut">
              <a:rPr lang="en-AU" smtClean="0"/>
              <a:pPr>
                <a:defRPr/>
              </a:pPr>
              <a:t>16/08/2021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1E6E7A-A7EA-40D2-AE87-6FB5C85875DC}" type="slidenum">
              <a:rPr lang="en-AU" altLang="en-US" smtClean="0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3399519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EE8455-7F2B-406D-A85D-FE963E01ECF8}" type="datetimeFigureOut">
              <a:rPr lang="en-AU" smtClean="0"/>
              <a:pPr>
                <a:defRPr/>
              </a:pPr>
              <a:t>16/08/2021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59B006-5918-43E5-99AD-E98EEDD54AB0}" type="slidenum">
              <a:rPr lang="en-AU" altLang="en-US" smtClean="0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1883824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154581-A64D-4CBE-BCC8-295AF66F890E}" type="datetimeFigureOut">
              <a:rPr lang="en-AU" smtClean="0"/>
              <a:pPr>
                <a:defRPr/>
              </a:pPr>
              <a:t>16/08/2021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6F2884-81AE-4766-AB72-5C6652FFE3E4}" type="slidenum">
              <a:rPr lang="en-AU" altLang="en-US" smtClean="0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3015925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1223E2-F177-40A5-A870-44A78AE3B8F2}" type="datetimeFigureOut">
              <a:rPr lang="en-AU" smtClean="0"/>
              <a:pPr>
                <a:defRPr/>
              </a:pPr>
              <a:t>16/08/2021</a:t>
            </a:fld>
            <a:endParaRPr lang="en-A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C00C9-8150-4965-855C-A5604296ECDA}" type="slidenum">
              <a:rPr lang="en-AU" altLang="en-US" smtClean="0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3562327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689C98-8B7A-4168-AE0B-AF3EC5CE7BC1}" type="datetimeFigureOut">
              <a:rPr lang="en-AU" smtClean="0"/>
              <a:pPr>
                <a:defRPr/>
              </a:pPr>
              <a:t>16/08/2021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D395C-A079-4E0C-A22E-6E50A30504B1}" type="slidenum">
              <a:rPr lang="en-AU" altLang="en-US" smtClean="0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3242734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3CCFF7-616A-4B12-BD0B-FEEEAB954564}" type="datetimeFigureOut">
              <a:rPr lang="en-AU" smtClean="0"/>
              <a:pPr>
                <a:defRPr/>
              </a:pPr>
              <a:t>16/08/2021</a:t>
            </a:fld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6C278C-15D8-48E7-8437-49DD02A9F080}" type="slidenum">
              <a:rPr lang="en-AU" altLang="en-US" smtClean="0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2826582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A06F44-5EC0-4204-9E61-969918BA79FD}" type="datetimeFigureOut">
              <a:rPr lang="en-AU" smtClean="0"/>
              <a:pPr>
                <a:defRPr/>
              </a:pPr>
              <a:t>16/08/2021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01F5D7-3DE2-4AE0-9932-AFC96C52F521}" type="slidenum">
              <a:rPr lang="en-AU" altLang="en-US" smtClean="0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2273825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154581-A64D-4CBE-BCC8-295AF66F890E}" type="datetimeFigureOut">
              <a:rPr lang="en-AU" smtClean="0"/>
              <a:pPr>
                <a:defRPr/>
              </a:pPr>
              <a:t>16/08/2021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6F2884-81AE-4766-AB72-5C6652FFE3E4}" type="slidenum">
              <a:rPr lang="en-AU" altLang="en-US" smtClean="0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911212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6A154581-A64D-4CBE-BCC8-295AF66F890E}" type="datetimeFigureOut">
              <a:rPr lang="en-AU" smtClean="0"/>
              <a:pPr>
                <a:defRPr/>
              </a:pPr>
              <a:t>16/08/2021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4E6F2884-81AE-4766-AB72-5C6652FFE3E4}" type="slidenum">
              <a:rPr lang="en-AU" altLang="en-US" smtClean="0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38068953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58" r:id="rId1"/>
    <p:sldLayoutId id="2147484259" r:id="rId2"/>
    <p:sldLayoutId id="2147484260" r:id="rId3"/>
    <p:sldLayoutId id="2147484261" r:id="rId4"/>
    <p:sldLayoutId id="2147484262" r:id="rId5"/>
    <p:sldLayoutId id="2147484263" r:id="rId6"/>
    <p:sldLayoutId id="2147484264" r:id="rId7"/>
    <p:sldLayoutId id="2147484265" r:id="rId8"/>
    <p:sldLayoutId id="2147484266" r:id="rId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5.jpg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hyperlink" Target="https://keyba.com.au/leadership-training/emerging-leaders-progra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.jpeg"/><Relationship Id="rId4" Type="http://schemas.openxmlformats.org/officeDocument/2006/relationships/hyperlink" Target="https://keyba.com.au/hr-documents-checklist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eyba.com.au/" TargetMode="External"/><Relationship Id="rId5" Type="http://schemas.openxmlformats.org/officeDocument/2006/relationships/hyperlink" Target="mailto:info@keyba.com.au" TargetMode="External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eyba.com.au/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3.jpe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hyperlink" Target="https://keyba.com.au/upcoming-events/" TargetMode="External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eyba.com.au/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8">
            <a:extLst>
              <a:ext uri="{FF2B5EF4-FFF2-40B4-BE49-F238E27FC236}">
                <a16:creationId xmlns:a16="http://schemas.microsoft.com/office/drawing/2014/main" id="{12D8CD66-6E34-4232-868C-F61EC84AF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A1EDB24-D25E-4498-9742-07355DA2B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E5C3020-0F81-4919-9D1F-B6ED9A835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3ECD783-8E88-4D10-99BD-C579F0CA2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9EDE005-2618-4634-B693-DAB7F60138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4252634-CD2F-416D-80D4-1C184472B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 descr="A picture containing text, person, person, crowd&#10;&#10;Description automatically generated">
            <a:extLst>
              <a:ext uri="{FF2B5EF4-FFF2-40B4-BE49-F238E27FC236}">
                <a16:creationId xmlns:a16="http://schemas.microsoft.com/office/drawing/2014/main" id="{6FD55FA0-6929-4F49-BC11-0E4E0D592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-27003"/>
            <a:ext cx="12288688" cy="691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653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4346C5A9-E35E-48BE-A5FC-3D4F27C13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2" y="0"/>
            <a:ext cx="12192000" cy="6858000"/>
          </a:xfrm>
          <a:prstGeom prst="rect">
            <a:avLst/>
          </a:prstGeom>
        </p:spPr>
      </p:pic>
      <p:sp>
        <p:nvSpPr>
          <p:cNvPr id="18" name="Rectangle 3">
            <a:extLst>
              <a:ext uri="{FF2B5EF4-FFF2-40B4-BE49-F238E27FC236}">
                <a16:creationId xmlns:a16="http://schemas.microsoft.com/office/drawing/2014/main" id="{5C64D0E7-3EAD-4A8B-AE91-AC97963CA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7969" y="804244"/>
            <a:ext cx="93610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28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Good to Great</a:t>
            </a:r>
            <a:endParaRPr lang="en-AU" sz="2800" b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20C39CE5-B098-4696-94E0-878FEE01E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4" y="6024563"/>
            <a:ext cx="14255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4EF2C046-CE8D-44BF-90DF-05196F86B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" y="-1"/>
            <a:ext cx="12192000" cy="6858000"/>
          </a:xfrm>
          <a:prstGeom prst="rect">
            <a:avLst/>
          </a:prstGeom>
        </p:spPr>
      </p:pic>
      <p:pic>
        <p:nvPicPr>
          <p:cNvPr id="14" name="Picture 4" descr="Level 5 Leadership | Educate, Prepare, Inspire">
            <a:extLst>
              <a:ext uri="{FF2B5EF4-FFF2-40B4-BE49-F238E27FC236}">
                <a16:creationId xmlns:a16="http://schemas.microsoft.com/office/drawing/2014/main" id="{F741EF12-7AEF-4AB0-AE09-0B06A82F3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623" y="1750905"/>
            <a:ext cx="4910770" cy="427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A46911B5-389E-4493-8A06-46E3BE3E3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314" y="6176963"/>
            <a:ext cx="14255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3">
            <a:extLst>
              <a:ext uri="{FF2B5EF4-FFF2-40B4-BE49-F238E27FC236}">
                <a16:creationId xmlns:a16="http://schemas.microsoft.com/office/drawing/2014/main" id="{2B6CC682-63A7-4039-98C8-86380CB63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859806"/>
            <a:ext cx="92170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en-AU" sz="2800" b="1" dirty="0">
                <a:solidFill>
                  <a:schemeClr val="accent1"/>
                </a:solidFill>
                <a:latin typeface="Calibri" panose="020F0502020204030204" pitchFamily="34" charset="0"/>
              </a:rPr>
              <a:t>Jim Collins ‘Good to Great’ – Level 5 Leadership Model</a:t>
            </a:r>
          </a:p>
        </p:txBody>
      </p:sp>
    </p:spTree>
    <p:extLst>
      <p:ext uri="{BB962C8B-B14F-4D97-AF65-F5344CB8AC3E}">
        <p14:creationId xmlns:p14="http://schemas.microsoft.com/office/powerpoint/2010/main" val="994988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people looking at a computer&#10;&#10;Description automatically generated with low confidence">
            <a:extLst>
              <a:ext uri="{FF2B5EF4-FFF2-40B4-BE49-F238E27FC236}">
                <a16:creationId xmlns:a16="http://schemas.microsoft.com/office/drawing/2014/main" id="{AD099AB3-5CDD-41C2-A878-C8E69AC0D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BC601E3-555B-4A81-9409-9CDCF73AADDE}"/>
              </a:ext>
            </a:extLst>
          </p:cNvPr>
          <p:cNvSpPr/>
          <p:nvPr/>
        </p:nvSpPr>
        <p:spPr>
          <a:xfrm>
            <a:off x="695400" y="2420888"/>
            <a:ext cx="5065240" cy="15121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108DA32-C212-479F-A1F4-D613FAFDE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2636912"/>
            <a:ext cx="4824536" cy="10801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000" b="1" kern="1200" cap="none" dirty="0">
                <a:ln w="3175" cmpd="sng">
                  <a:noFill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TOPIC 2</a:t>
            </a:r>
          </a:p>
          <a:p>
            <a:r>
              <a:rPr lang="en-US" sz="2400" b="1" dirty="0">
                <a:latin typeface="Calibri"/>
                <a:cs typeface="Calibri"/>
              </a:rPr>
              <a:t>How to identify emerging leaders within your business</a:t>
            </a:r>
            <a:endParaRPr lang="en-AU" sz="24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1804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4346C5A9-E35E-48BE-A5FC-3D4F27C13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 3">
            <a:extLst>
              <a:ext uri="{FF2B5EF4-FFF2-40B4-BE49-F238E27FC236}">
                <a16:creationId xmlns:a16="http://schemas.microsoft.com/office/drawing/2014/main" id="{5C64D0E7-3EAD-4A8B-AE91-AC97963CA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1464" y="646215"/>
            <a:ext cx="79149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AU" sz="2800" b="1" dirty="0">
                <a:solidFill>
                  <a:schemeClr val="accent1"/>
                </a:solidFill>
                <a:latin typeface="Calibri" panose="020F0502020204030204" pitchFamily="34" charset="0"/>
              </a:rPr>
              <a:t>How to identify your Emerging Leaders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20C39CE5-B098-4696-94E0-878FEE01E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4" y="6024563"/>
            <a:ext cx="14255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4B09A2B-8F8B-44FB-BB31-86D5C4A5B5A1}"/>
              </a:ext>
            </a:extLst>
          </p:cNvPr>
          <p:cNvSpPr/>
          <p:nvPr/>
        </p:nvSpPr>
        <p:spPr>
          <a:xfrm>
            <a:off x="1271464" y="1484784"/>
            <a:ext cx="5616624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GB" b="1" dirty="0">
                <a:solidFill>
                  <a:srgbClr val="3A4A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Points: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the staff who are highly capable individuals and are a contributing team member that has talent I.e. Leadership qualities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Ensure it is known in your company that your preferred option is to identify and promote within first, before you go to market for you next manager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your future leaders through having good conversations I.e. Find out their ambitions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part of a performance review process, set some goals and objectives around helping them become an  Emerging Leader in your company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Officially make an announcement to all staff that this identified staff member/s are being groomed as a Future/ Emerging Leader within your company </a:t>
            </a:r>
            <a:endParaRPr lang="en-AU" dirty="0">
              <a:solidFill>
                <a:srgbClr val="002060"/>
              </a:solidFill>
              <a:latin typeface="Calibri"/>
              <a:cs typeface="Calibri"/>
            </a:endParaRPr>
          </a:p>
          <a:p>
            <a:pPr algn="just"/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Smiling business people in meeting">
            <a:extLst>
              <a:ext uri="{FF2B5EF4-FFF2-40B4-BE49-F238E27FC236}">
                <a16:creationId xmlns:a16="http://schemas.microsoft.com/office/drawing/2014/main" id="{29B3F78F-0898-4BDA-A753-5FD786A5F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1929726"/>
            <a:ext cx="4787164" cy="319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92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4346C5A9-E35E-48BE-A5FC-3D4F27C13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 3">
            <a:extLst>
              <a:ext uri="{FF2B5EF4-FFF2-40B4-BE49-F238E27FC236}">
                <a16:creationId xmlns:a16="http://schemas.microsoft.com/office/drawing/2014/main" id="{5C64D0E7-3EAD-4A8B-AE91-AC97963CA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281" y="815911"/>
            <a:ext cx="94594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AU" sz="2800" b="1" dirty="0">
                <a:solidFill>
                  <a:schemeClr val="accent1"/>
                </a:solidFill>
                <a:latin typeface="Calibri" panose="020F0502020204030204" pitchFamily="34" charset="0"/>
              </a:rPr>
              <a:t>How to empower your Emerging Leaders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20C39CE5-B098-4696-94E0-878FEE01E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4" y="6024563"/>
            <a:ext cx="14255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C9A41F8-80D1-4F46-A6D6-0FEE06086A37}"/>
              </a:ext>
            </a:extLst>
          </p:cNvPr>
          <p:cNvSpPr/>
          <p:nvPr/>
        </p:nvSpPr>
        <p:spPr>
          <a:xfrm>
            <a:off x="1487488" y="1700808"/>
            <a:ext cx="5282973" cy="646330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GB" b="1" dirty="0">
                <a:solidFill>
                  <a:srgbClr val="3A4A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Points: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/>
                <a:cs typeface="Calibri"/>
              </a:rPr>
              <a:t>You need to set some boundaries around what your emerging leader can do and not do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/>
                <a:cs typeface="Calibri"/>
              </a:rPr>
              <a:t>Make sure that you put a time line on what is expected of them, and how they will be trained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/>
                <a:cs typeface="Calibri"/>
              </a:rPr>
              <a:t>Set up a development plan for them for the next 12 to 24 months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/>
                <a:cs typeface="Calibri"/>
              </a:rPr>
              <a:t>Always ask them for their input on how to improve a situation within your company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/>
                <a:cs typeface="Calibri"/>
              </a:rPr>
              <a:t>Set tasks for them to take more ownership and responsibility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/>
                <a:cs typeface="Calibri"/>
              </a:rPr>
              <a:t>Recognition and praise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AU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People talking to each other">
            <a:extLst>
              <a:ext uri="{FF2B5EF4-FFF2-40B4-BE49-F238E27FC236}">
                <a16:creationId xmlns:a16="http://schemas.microsoft.com/office/drawing/2014/main" id="{5ED8D1F7-4A5B-4446-B83D-901F1B59E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266" y="2060848"/>
            <a:ext cx="4855708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74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4346C5A9-E35E-48BE-A5FC-3D4F27C13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18" name="Rectangle 3">
            <a:extLst>
              <a:ext uri="{FF2B5EF4-FFF2-40B4-BE49-F238E27FC236}">
                <a16:creationId xmlns:a16="http://schemas.microsoft.com/office/drawing/2014/main" id="{5C64D0E7-3EAD-4A8B-AE91-AC97963CA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281" y="815911"/>
            <a:ext cx="94594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AU" sz="2800" b="1" dirty="0">
                <a:solidFill>
                  <a:schemeClr val="accent1"/>
                </a:solidFill>
                <a:latin typeface="Calibri" panose="020F0502020204030204" pitchFamily="34" charset="0"/>
              </a:rPr>
              <a:t>Don’t abuse the Emerging Leaders Role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20C39CE5-B098-4696-94E0-878FEE01E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4" y="6024563"/>
            <a:ext cx="14255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C9A41F8-80D1-4F46-A6D6-0FEE06086A37}"/>
              </a:ext>
            </a:extLst>
          </p:cNvPr>
          <p:cNvSpPr/>
          <p:nvPr/>
        </p:nvSpPr>
        <p:spPr>
          <a:xfrm>
            <a:off x="1487488" y="1700808"/>
            <a:ext cx="5328592" cy="61555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GB" b="1" dirty="0">
                <a:solidFill>
                  <a:srgbClr val="3A4A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Points: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/>
                <a:cs typeface="Calibri"/>
              </a:rPr>
              <a:t>Do not push them beyond their own capability or put them in a situation where they are vulnerable in front of their peers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/>
                <a:cs typeface="Calibri"/>
              </a:rPr>
              <a:t>Do not set expectations that they have to work harder I.e. longer hours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/>
                <a:cs typeface="Calibri"/>
              </a:rPr>
              <a:t>Do not give them responsibilities where they have to open and close the doors and not be paid for extra responsibilities e.g. Retail or Hospitality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/>
                <a:cs typeface="Calibri"/>
              </a:rPr>
              <a:t>Ensure that they understand that if they don’t lead by example, then this opportunity may be revoked from them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AU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People in a presentation">
            <a:extLst>
              <a:ext uri="{FF2B5EF4-FFF2-40B4-BE49-F238E27FC236}">
                <a16:creationId xmlns:a16="http://schemas.microsoft.com/office/drawing/2014/main" id="{9DE5969D-2F5F-4F6B-BC1D-4FD474128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2172059"/>
            <a:ext cx="4531995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68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writing on a piece of paper&#10;&#10;Description automatically generated with low confidence">
            <a:extLst>
              <a:ext uri="{FF2B5EF4-FFF2-40B4-BE49-F238E27FC236}">
                <a16:creationId xmlns:a16="http://schemas.microsoft.com/office/drawing/2014/main" id="{6EBA8543-2161-4AE2-B16C-146ED75F3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BC601E3-555B-4A81-9409-9CDCF73AADDE}"/>
              </a:ext>
            </a:extLst>
          </p:cNvPr>
          <p:cNvSpPr/>
          <p:nvPr/>
        </p:nvSpPr>
        <p:spPr>
          <a:xfrm>
            <a:off x="670720" y="2420888"/>
            <a:ext cx="5065240" cy="15121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108DA32-C212-479F-A1F4-D613FAFDE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2564904"/>
            <a:ext cx="4536504" cy="122413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000" b="1" kern="1200" cap="none" dirty="0">
                <a:ln w="3175" cmpd="sng">
                  <a:noFill/>
                </a:ln>
                <a:solidFill>
                  <a:schemeClr val="tx2"/>
                </a:solidFill>
                <a:effectLst/>
                <a:latin typeface="Calibri"/>
                <a:cs typeface="Calibri"/>
              </a:rPr>
              <a:t>TOPIC 3</a:t>
            </a:r>
            <a:br>
              <a:rPr lang="en-US" sz="2000" b="1" kern="1200" cap="none" dirty="0">
                <a:ln w="3175" cmpd="sng"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n w="3175" cmpd="sng">
                  <a:noFill/>
                </a:ln>
                <a:latin typeface="Calibri"/>
                <a:cs typeface="Calibri"/>
              </a:rPr>
              <a:t>How to train up emerging leaders for future development</a:t>
            </a:r>
            <a:endParaRPr lang="en-AU" sz="2400" b="1" dirty="0">
              <a:ln w="3175" cmpd="sng">
                <a:noFill/>
              </a:ln>
              <a:latin typeface="Calibri"/>
              <a:cs typeface="Calibri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D4AA059B-91BA-46C7-A2F4-D59BDCC94D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4" y="6024563"/>
            <a:ext cx="14255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9692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4346C5A9-E35E-48BE-A5FC-3D4F27C13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ECB82ED-4285-4714-AE03-A81B2B6AE0DD}"/>
              </a:ext>
            </a:extLst>
          </p:cNvPr>
          <p:cNvSpPr/>
          <p:nvPr/>
        </p:nvSpPr>
        <p:spPr>
          <a:xfrm>
            <a:off x="1150755" y="1446577"/>
            <a:ext cx="5889835" cy="747127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GB" b="1" dirty="0">
                <a:solidFill>
                  <a:srgbClr val="3A4A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Points:</a:t>
            </a:r>
            <a:endParaRPr lang="en-GB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/>
                <a:cs typeface="Calibri"/>
              </a:rPr>
              <a:t>Assertive communication 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/>
                <a:cs typeface="Calibri"/>
              </a:rPr>
              <a:t>Focus on the achievements 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/>
                <a:cs typeface="Calibri"/>
              </a:rPr>
              <a:t>Commitment to the team and the company 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/>
                <a:cs typeface="Calibri"/>
              </a:rPr>
              <a:t>Project a professional image 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/>
                <a:cs typeface="Calibri"/>
              </a:rPr>
              <a:t>Develop strategic thinking 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/>
                <a:cs typeface="Calibri"/>
              </a:rPr>
              <a:t>Managing responses to situations 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/>
                <a:cs typeface="Calibri"/>
              </a:rPr>
              <a:t>Managing upwards 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/>
                <a:cs typeface="Calibri"/>
              </a:rPr>
              <a:t>Meeting the expectations of the role which includes </a:t>
            </a:r>
            <a:r>
              <a:rPr lang="en-AU" dirty="0">
                <a:solidFill>
                  <a:srgbClr val="002060"/>
                </a:solidFill>
                <a:latin typeface="Calibri"/>
                <a:cs typeface="Calibri"/>
              </a:rPr>
              <a:t>decision making 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/>
                <a:cs typeface="Calibri"/>
              </a:rPr>
              <a:t>Have resilience 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AU" sz="1800" b="0" i="0" u="none" strike="noStrike" baseline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5C64D0E7-3EAD-4A8B-AE91-AC97963CA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2432" y="660802"/>
            <a:ext cx="95770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Leading Self – Training &amp; Development</a:t>
            </a:r>
            <a:endParaRPr lang="en-AU" sz="2800" b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20C39CE5-B098-4696-94E0-878FEE01E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4" y="6024563"/>
            <a:ext cx="14255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miling woman holding file folder at the office">
            <a:extLst>
              <a:ext uri="{FF2B5EF4-FFF2-40B4-BE49-F238E27FC236}">
                <a16:creationId xmlns:a16="http://schemas.microsoft.com/office/drawing/2014/main" id="{1B003B2C-DD5F-4633-95B1-FA2D54F247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590" y="1844824"/>
            <a:ext cx="4530973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920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4346C5A9-E35E-48BE-A5FC-3D4F27C13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11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ECB82ED-4285-4714-AE03-A81B2B6AE0DD}"/>
              </a:ext>
            </a:extLst>
          </p:cNvPr>
          <p:cNvSpPr/>
          <p:nvPr/>
        </p:nvSpPr>
        <p:spPr>
          <a:xfrm>
            <a:off x="1111556" y="1412435"/>
            <a:ext cx="6558776" cy="543225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GB" b="1" dirty="0">
                <a:solidFill>
                  <a:srgbClr val="3A4A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Points:</a:t>
            </a:r>
            <a:endParaRPr lang="en-GB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/>
                <a:cs typeface="Calibri"/>
              </a:rPr>
              <a:t>Building and maintaining relationships 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/>
                <a:cs typeface="Calibri"/>
              </a:rPr>
              <a:t>Motivating your team 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/>
                <a:cs typeface="Calibri"/>
              </a:rPr>
              <a:t>Performance Management 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/>
                <a:cs typeface="Calibri"/>
              </a:rPr>
              <a:t>How to Coach and Mentor 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/>
                <a:cs typeface="Calibri"/>
              </a:rPr>
              <a:t>Focus on teamwork 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/>
                <a:cs typeface="Calibri"/>
              </a:rPr>
              <a:t>Focus on the right behaviours 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/>
                <a:cs typeface="Calibri"/>
              </a:rPr>
              <a:t>Identify and mitigate risk 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/>
                <a:cs typeface="Calibri"/>
              </a:rPr>
              <a:t>Consistent recognition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/>
                <a:cs typeface="Calibri"/>
              </a:rPr>
              <a:t>Understand how to deal with different personalities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/>
                <a:cs typeface="Calibri"/>
              </a:rPr>
              <a:t>Understand what leadership is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sz="18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5C64D0E7-3EAD-4A8B-AE91-AC97963CA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0496" y="640701"/>
            <a:ext cx="85754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28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Leading Others </a:t>
            </a: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– Training &amp; Development</a:t>
            </a:r>
            <a:endParaRPr lang="en-AU" sz="2800" b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20C39CE5-B098-4696-94E0-878FEE01E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4" y="6024563"/>
            <a:ext cx="14255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38D22F6A-04C8-43E3-83A2-AABC3444F0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1407561"/>
            <a:ext cx="5560133" cy="340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78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4346C5A9-E35E-48BE-A5FC-3D4F27C136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ECB82ED-4285-4714-AE03-A81B2B6AE0DD}"/>
              </a:ext>
            </a:extLst>
          </p:cNvPr>
          <p:cNvSpPr/>
          <p:nvPr/>
        </p:nvSpPr>
        <p:spPr>
          <a:xfrm>
            <a:off x="1170123" y="1484784"/>
            <a:ext cx="5573950" cy="45320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GB" b="1" dirty="0">
                <a:solidFill>
                  <a:srgbClr val="3A4A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Points: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/>
                <a:cs typeface="Calibri"/>
              </a:rPr>
              <a:t>Business Acumen - Understanding all parts of the business 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AU" dirty="0">
                <a:solidFill>
                  <a:srgbClr val="002060"/>
                </a:solidFill>
                <a:latin typeface="Calibri"/>
                <a:cs typeface="Calibri"/>
              </a:rPr>
              <a:t>	- Key profit drivers 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AU" dirty="0">
                <a:solidFill>
                  <a:srgbClr val="002060"/>
                </a:solidFill>
                <a:latin typeface="Calibri"/>
                <a:cs typeface="Calibri"/>
              </a:rPr>
              <a:t>	- Customer experience/ advocacy  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/>
                <a:cs typeface="Calibri"/>
              </a:rPr>
              <a:t>Lead and managing change 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/>
                <a:cs typeface="Calibri"/>
              </a:rPr>
              <a:t>Effective preparation and communication 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/>
                <a:cs typeface="Calibri"/>
              </a:rPr>
              <a:t>Adopt sales and support initiatives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/>
                <a:cs typeface="Calibri"/>
              </a:rPr>
              <a:t>Problem solving and decision making 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/>
                <a:cs typeface="Calibri"/>
              </a:rPr>
              <a:t>Managing or facilitating meetings and training sessions 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/>
                <a:cs typeface="Calibri"/>
              </a:rPr>
              <a:t>Inducting others 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/>
                <a:cs typeface="Calibri"/>
              </a:rPr>
              <a:t>Leading with Professionalism 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5C64D0E7-3EAD-4A8B-AE91-AC97963CA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8086" y="685902"/>
            <a:ext cx="103385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28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Lead &amp; Manage a Team </a:t>
            </a: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– Training &amp; Development</a:t>
            </a:r>
            <a:endParaRPr lang="en-AU" sz="2800" b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20C39CE5-B098-4696-94E0-878FEE01E7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4" y="6024563"/>
            <a:ext cx="14255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9D5CAC4-B8FC-4F3A-A319-8842C0D45A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3" y="2018568"/>
            <a:ext cx="4962924" cy="331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552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3FF2291-0F8A-457F-8588-7CD3BBA1C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BC601E3-555B-4A81-9409-9CDCF73AADDE}"/>
              </a:ext>
            </a:extLst>
          </p:cNvPr>
          <p:cNvSpPr/>
          <p:nvPr/>
        </p:nvSpPr>
        <p:spPr>
          <a:xfrm>
            <a:off x="670720" y="2420888"/>
            <a:ext cx="5065240" cy="15121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108DA32-C212-479F-A1F4-D613FAFDE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2636912"/>
            <a:ext cx="4824536" cy="10801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8000" b="1" kern="1200" cap="none" dirty="0">
                <a:ln w="3175" cmpd="sng">
                  <a:noFill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TOPIC 4</a:t>
            </a:r>
          </a:p>
          <a:p>
            <a:pPr ea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9600" b="1" dirty="0">
                <a:latin typeface="Calibri" panose="020F0502020204030204" pitchFamily="34" charset="0"/>
              </a:rPr>
              <a:t>How to be assertive for better communication</a:t>
            </a:r>
            <a:endParaRPr lang="en-AU" sz="9600" b="1" dirty="0">
              <a:latin typeface="Calibri" panose="020F0502020204030204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1E8FD240-CA45-4E25-8B2D-88A2A1733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4" y="6024563"/>
            <a:ext cx="14255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181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4346C5A9-E35E-48BE-A5FC-3D4F27C13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" y="0"/>
            <a:ext cx="12192000" cy="6858000"/>
          </a:xfrm>
          <a:prstGeom prst="rect">
            <a:avLst/>
          </a:prstGeom>
        </p:spPr>
      </p:pic>
      <p:sp>
        <p:nvSpPr>
          <p:cNvPr id="18" name="Rectangle 3">
            <a:extLst>
              <a:ext uri="{FF2B5EF4-FFF2-40B4-BE49-F238E27FC236}">
                <a16:creationId xmlns:a16="http://schemas.microsoft.com/office/drawing/2014/main" id="{5C64D0E7-3EAD-4A8B-AE91-AC97963CA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5170" y="1003740"/>
            <a:ext cx="9577064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Empower your staff to grow your business</a:t>
            </a:r>
          </a:p>
          <a:p>
            <a:endParaRPr lang="en-US" sz="2800" b="1" dirty="0">
              <a:solidFill>
                <a:srgbClr val="002060"/>
              </a:solidFill>
              <a:cs typeface="Calibri" panose="020F0502020204030204" pitchFamily="34" charset="0"/>
            </a:endParaRPr>
          </a:p>
          <a:p>
            <a:endParaRPr lang="en-US" sz="2800" b="1" dirty="0">
              <a:solidFill>
                <a:srgbClr val="002060"/>
              </a:solidFill>
              <a:cs typeface="Calibri" panose="020F0502020204030204" pitchFamily="34" charset="0"/>
            </a:endParaRPr>
          </a:p>
          <a:p>
            <a:pPr eaLnBrk="1" hangingPunct="1"/>
            <a:endParaRPr lang="en-US" altLang="en-US" sz="2800" b="1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20C39CE5-B098-4696-94E0-878FEE01E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4" y="6024563"/>
            <a:ext cx="14255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2FA7E6-A51D-4B78-AC43-CE84607D6D8B}"/>
              </a:ext>
            </a:extLst>
          </p:cNvPr>
          <p:cNvSpPr txBox="1"/>
          <p:nvPr/>
        </p:nvSpPr>
        <p:spPr>
          <a:xfrm>
            <a:off x="1875170" y="1985481"/>
            <a:ext cx="5448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altLang="en-US" sz="2400" b="1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Today’s webinar will cover:</a:t>
            </a:r>
            <a:endParaRPr lang="en-AU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743F7E-5C51-4A70-B09E-2B78F95FAC7B}"/>
              </a:ext>
            </a:extLst>
          </p:cNvPr>
          <p:cNvSpPr txBox="1"/>
          <p:nvPr/>
        </p:nvSpPr>
        <p:spPr>
          <a:xfrm>
            <a:off x="1875170" y="2820727"/>
            <a:ext cx="9261390" cy="2118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75000"/>
                  <a:lumOff val="25000"/>
                </a:schemeClr>
              </a:buClr>
              <a:buFont typeface="+mj-lt"/>
              <a:buAutoNum type="arabicPeriod"/>
              <a:defRPr/>
            </a:pPr>
            <a:r>
              <a:rPr lang="en-US" dirty="0">
                <a:solidFill>
                  <a:srgbClr val="3A4A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Understand the value of succession planning 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75000"/>
                  <a:lumOff val="25000"/>
                </a:schemeClr>
              </a:buClr>
              <a:buFont typeface="+mj-lt"/>
              <a:buAutoNum type="arabicPeriod"/>
              <a:defRPr/>
            </a:pPr>
            <a:r>
              <a:rPr lang="en-US" dirty="0">
                <a:solidFill>
                  <a:srgbClr val="3A4A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to identify emerging leaders within your business 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75000"/>
                  <a:lumOff val="25000"/>
                </a:schemeClr>
              </a:buClr>
              <a:buFont typeface="+mj-lt"/>
              <a:buAutoNum type="arabicPeriod"/>
              <a:defRPr/>
            </a:pPr>
            <a:r>
              <a:rPr lang="en-US" dirty="0">
                <a:solidFill>
                  <a:srgbClr val="3A4A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to train up emerging leaders for future development 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75000"/>
                  <a:lumOff val="25000"/>
                </a:schemeClr>
              </a:buClr>
              <a:buFont typeface="+mj-lt"/>
              <a:buAutoNum type="arabicPeriod"/>
              <a:defRPr/>
            </a:pPr>
            <a:r>
              <a:rPr lang="en-US" dirty="0">
                <a:solidFill>
                  <a:srgbClr val="3A4A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to be assertive for better communication 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75000"/>
                  <a:lumOff val="25000"/>
                </a:schemeClr>
              </a:buClr>
              <a:buFont typeface="+mj-lt"/>
              <a:buAutoNum type="arabicPeriod"/>
              <a:defRPr/>
            </a:pPr>
            <a:r>
              <a:rPr lang="en-US" dirty="0">
                <a:solidFill>
                  <a:srgbClr val="3A4A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Understand the importance of teaching good business acumen</a:t>
            </a:r>
            <a:endParaRPr lang="en-AU" dirty="0">
              <a:solidFill>
                <a:srgbClr val="3A4A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283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4346C5A9-E35E-48BE-A5FC-3D4F27C13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ECB82ED-4285-4714-AE03-A81B2B6AE0DD}"/>
              </a:ext>
            </a:extLst>
          </p:cNvPr>
          <p:cNvSpPr/>
          <p:nvPr/>
        </p:nvSpPr>
        <p:spPr>
          <a:xfrm>
            <a:off x="1121079" y="1916832"/>
            <a:ext cx="5616624" cy="489364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GB" b="1" dirty="0">
                <a:solidFill>
                  <a:srgbClr val="3A4A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Points: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you develop your emerging leader, you must focus on being more assertive with one and another for mutual respect and understanding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you empower an emerging leader to lead, one of the things they must learn as a leader is to be very clear with their communication by being more assertive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emerging leader must develop an assertive style 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acknowledges other team members point of view and can communicate their disagreement rationally in an amicable manner</a:t>
            </a: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 dirty="0">
              <a:solidFill>
                <a:srgbClr val="3A4A6A"/>
              </a:solidFill>
              <a:latin typeface="Calibri" panose="020F0502020204030204" pitchFamily="34" charset="0"/>
            </a:endParaRPr>
          </a:p>
          <a:p>
            <a:pPr algn="just"/>
            <a:r>
              <a:rPr lang="en-AU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5C64D0E7-3EAD-4A8B-AE91-AC97963CA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440" y="1070257"/>
            <a:ext cx="83859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28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Setting Expectations of Assertiveness</a:t>
            </a:r>
            <a:endParaRPr lang="en-AU" sz="2800" b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20C39CE5-B098-4696-94E0-878FEE01E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4" y="6024563"/>
            <a:ext cx="14255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person shaking hands with a group of people in the background&#10;&#10;Description automatically generated with low confidence">
            <a:extLst>
              <a:ext uri="{FF2B5EF4-FFF2-40B4-BE49-F238E27FC236}">
                <a16:creationId xmlns:a16="http://schemas.microsoft.com/office/drawing/2014/main" id="{4324FCE9-1527-44EC-9F42-CB9FAC960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240" y="1973710"/>
            <a:ext cx="4824289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553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4346C5A9-E35E-48BE-A5FC-3D4F27C13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ECB82ED-4285-4714-AE03-A81B2B6AE0DD}"/>
              </a:ext>
            </a:extLst>
          </p:cNvPr>
          <p:cNvSpPr/>
          <p:nvPr/>
        </p:nvSpPr>
        <p:spPr>
          <a:xfrm>
            <a:off x="1367531" y="1772816"/>
            <a:ext cx="4752528" cy="6055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GB" b="1" dirty="0">
                <a:solidFill>
                  <a:srgbClr val="3A4A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Points:</a:t>
            </a:r>
          </a:p>
          <a:p>
            <a:pPr algn="just">
              <a:spcBef>
                <a:spcPts val="600"/>
              </a:spcBef>
              <a:spcAft>
                <a:spcPts val="300"/>
              </a:spcAft>
            </a:pPr>
            <a:r>
              <a:rPr lang="en-AU" dirty="0">
                <a:solidFill>
                  <a:srgbClr val="002060"/>
                </a:solidFill>
                <a:latin typeface="Calibri"/>
                <a:cs typeface="Calibri"/>
              </a:rPr>
              <a:t>Communication is everything in a company as it provides clear guidelines for everyone to follow such as: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/>
                <a:cs typeface="Calibri"/>
              </a:rPr>
              <a:t>Company Strategy, Budgets and KPIs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/>
                <a:cs typeface="Calibri"/>
              </a:rPr>
              <a:t>Company goals and objectives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/>
                <a:cs typeface="Calibri"/>
              </a:rPr>
              <a:t>The reasons why you do what you do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/>
                <a:cs typeface="Calibri"/>
              </a:rPr>
              <a:t>Team meetings and training sessions 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/>
                <a:cs typeface="Calibri"/>
              </a:rPr>
              <a:t>Customer expectations 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/>
                <a:cs typeface="Calibri"/>
              </a:rPr>
              <a:t>Company and individual performance outcomes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/>
                <a:cs typeface="Calibri"/>
              </a:rPr>
              <a:t>Celebration of wins with recognition &amp; praise</a:t>
            </a: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 dirty="0">
              <a:solidFill>
                <a:srgbClr val="3A4A6A"/>
              </a:solidFill>
              <a:latin typeface="Calibri" panose="020F0502020204030204" pitchFamily="34" charset="0"/>
            </a:endParaRPr>
          </a:p>
          <a:p>
            <a:endParaRPr lang="en-AU" sz="2000" dirty="0">
              <a:solidFill>
                <a:srgbClr val="3A4A6A"/>
              </a:solidFill>
              <a:latin typeface="Calibri" panose="020F0502020204030204" pitchFamily="34" charset="0"/>
            </a:endParaRPr>
          </a:p>
          <a:p>
            <a:pPr algn="just"/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5C64D0E7-3EAD-4A8B-AE91-AC97963CA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828918"/>
            <a:ext cx="94330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AU" sz="28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Importance of Communication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20C39CE5-B098-4696-94E0-878FEE01E7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4" y="6024563"/>
            <a:ext cx="14255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erson shaking another person's hand&#10;&#10;Description automatically generated with medium confidence">
            <a:extLst>
              <a:ext uri="{FF2B5EF4-FFF2-40B4-BE49-F238E27FC236}">
                <a16:creationId xmlns:a16="http://schemas.microsoft.com/office/drawing/2014/main" id="{F53AD5B2-9183-414E-A62D-37D6067E6F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2348880"/>
            <a:ext cx="4967931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4870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4346C5A9-E35E-48BE-A5FC-3D4F27C13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07" y="0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ECB82ED-4285-4714-AE03-A81B2B6AE0DD}"/>
              </a:ext>
            </a:extLst>
          </p:cNvPr>
          <p:cNvSpPr/>
          <p:nvPr/>
        </p:nvSpPr>
        <p:spPr>
          <a:xfrm>
            <a:off x="1343472" y="1988840"/>
            <a:ext cx="6191904" cy="407034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GB" b="1" dirty="0">
                <a:solidFill>
                  <a:srgbClr val="3A4A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Points:</a:t>
            </a:r>
            <a:endParaRPr lang="en-AU" sz="2000" dirty="0">
              <a:solidFill>
                <a:srgbClr val="3A4A6A"/>
              </a:solidFill>
              <a:latin typeface="Calibri" panose="020F0502020204030204" pitchFamily="34" charset="0"/>
            </a:endParaRPr>
          </a:p>
          <a:p>
            <a:pPr marL="285750" indent="-285750" algn="l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an Emerging Leader, ‘Managing upwards’ is all about taking ownership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must take responsibility for managing upwards and be more effective with their communication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is about ‘THEM’ being part of the leadership team and to behave like a leader 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must follow your company mission, vision and values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must have a sense of purpose of what the business is trying to achieve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must take responsibility to support the business and lead the team as if they were the Manager</a:t>
            </a: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5C64D0E7-3EAD-4A8B-AE91-AC97963CA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889556"/>
            <a:ext cx="103389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The importance of Managing Upwards</a:t>
            </a:r>
            <a:endParaRPr lang="en-AU" sz="2800" b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20C39CE5-B098-4696-94E0-878FEE01E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4" y="6024563"/>
            <a:ext cx="14255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text, person, indoor, wall&#10;&#10;Description automatically generated">
            <a:extLst>
              <a:ext uri="{FF2B5EF4-FFF2-40B4-BE49-F238E27FC236}">
                <a16:creationId xmlns:a16="http://schemas.microsoft.com/office/drawing/2014/main" id="{E8781D2D-C40B-4F75-A1AC-253988C2B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32" y="2302332"/>
            <a:ext cx="3975906" cy="265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090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1" descr="A group of people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E5D09794-B327-4EBC-AE69-CF6615FE8A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1" y="2224"/>
            <a:ext cx="12240681" cy="6885384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BC601E3-555B-4A81-9409-9CDCF73AADDE}"/>
              </a:ext>
            </a:extLst>
          </p:cNvPr>
          <p:cNvSpPr/>
          <p:nvPr/>
        </p:nvSpPr>
        <p:spPr>
          <a:xfrm>
            <a:off x="695400" y="2420888"/>
            <a:ext cx="5065240" cy="15121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108DA32-C212-479F-A1F4-D613FAFDE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2528899"/>
            <a:ext cx="4824536" cy="129614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b="1" kern="1200" cap="none" dirty="0">
                <a:ln w="3175" cmpd="sng">
                  <a:noFill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TOPIC 5</a:t>
            </a:r>
          </a:p>
          <a:p>
            <a:r>
              <a:rPr lang="en-US" sz="2400" b="1" dirty="0">
                <a:latin typeface="Calibri" panose="020F0502020204030204" pitchFamily="34" charset="0"/>
              </a:rPr>
              <a:t>Understand the importance of teaching good business acumen</a:t>
            </a:r>
            <a:endParaRPr lang="en-AU" sz="2400" b="1" dirty="0">
              <a:latin typeface="Calibri" panose="020F0502020204030204" pitchFamily="34" charset="0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8460956A-9316-4EB8-88B0-89D6A765D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4" y="6024563"/>
            <a:ext cx="14255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44063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4346C5A9-E35E-48BE-A5FC-3D4F27C13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ECB82ED-4285-4714-AE03-A81B2B6AE0DD}"/>
              </a:ext>
            </a:extLst>
          </p:cNvPr>
          <p:cNvSpPr/>
          <p:nvPr/>
        </p:nvSpPr>
        <p:spPr>
          <a:xfrm>
            <a:off x="1271120" y="1819928"/>
            <a:ext cx="4824879" cy="449353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GB" b="1" dirty="0">
                <a:solidFill>
                  <a:srgbClr val="3A4A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Points: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 people in a company do not understand ‘Business Acumen’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about how a company makes money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about how the company performs on a daily, weekly, monthly, quarterly and yearly basis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about all the parts that move within the business as per your P&amp;L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Teaching your Emerging Leaders about the Business Acumen of your business develops them into a better leader!</a:t>
            </a:r>
          </a:p>
          <a:p>
            <a:endParaRPr lang="en-AU" sz="2000" dirty="0">
              <a:solidFill>
                <a:srgbClr val="3A4A6A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5C64D0E7-3EAD-4A8B-AE91-AC97963CA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456" y="931849"/>
            <a:ext cx="94330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28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Teaching your Emerging Leaders good Business Acumen</a:t>
            </a:r>
            <a:endParaRPr lang="en-AU" sz="2800" b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20C39CE5-B098-4696-94E0-878FEE01E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4" y="6024563"/>
            <a:ext cx="14255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group of people holding up their hands&#10;&#10;Description automatically generated with low confidence">
            <a:extLst>
              <a:ext uri="{FF2B5EF4-FFF2-40B4-BE49-F238E27FC236}">
                <a16:creationId xmlns:a16="http://schemas.microsoft.com/office/drawing/2014/main" id="{CDF64B8B-B236-44AE-9640-8B9038D0E6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790" y="2112467"/>
            <a:ext cx="5044688" cy="320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637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4346C5A9-E35E-48BE-A5FC-3D4F27C13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04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ECB82ED-4285-4714-AE03-A81B2B6AE0DD}"/>
              </a:ext>
            </a:extLst>
          </p:cNvPr>
          <p:cNvSpPr/>
          <p:nvPr/>
        </p:nvSpPr>
        <p:spPr>
          <a:xfrm>
            <a:off x="1415480" y="1519974"/>
            <a:ext cx="6095610" cy="503214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GB" b="1" dirty="0">
                <a:solidFill>
                  <a:srgbClr val="3A4A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Points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is all about how your company operates incorporating: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People &amp; Culture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Sales &amp; Marketing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Products and Services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Customer Experience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Purchase of Stock and Write-Offs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Budgets and Targets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Company Expenses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Cashflow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Company Risk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Profit &amp; Loss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5C64D0E7-3EAD-4A8B-AE91-AC97963CA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4472" y="791071"/>
            <a:ext cx="7313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AU" sz="28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Teaching them the ropes of the business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20C39CE5-B098-4696-94E0-878FEE01E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4" y="6024563"/>
            <a:ext cx="14255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Exchanging ideas in the boardroom">
            <a:extLst>
              <a:ext uri="{FF2B5EF4-FFF2-40B4-BE49-F238E27FC236}">
                <a16:creationId xmlns:a16="http://schemas.microsoft.com/office/drawing/2014/main" id="{2C77E218-8F81-4D8A-ACC5-ECA74E66A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469466"/>
            <a:ext cx="4694013" cy="31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975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CD8C3F3-4429-48CB-98EB-BDBF4FDDC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3241D3-170E-4D14-92B4-0879F03C5FE5}"/>
              </a:ext>
            </a:extLst>
          </p:cNvPr>
          <p:cNvSpPr/>
          <p:nvPr/>
        </p:nvSpPr>
        <p:spPr>
          <a:xfrm>
            <a:off x="5474905" y="3363264"/>
            <a:ext cx="7560840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  <a:hlinkClick r:id="rId4"/>
            </a:endParaRPr>
          </a:p>
          <a:p>
            <a:pPr>
              <a:defRPr/>
            </a:pPr>
            <a:endParaRPr lang="en-GB" sz="2000" dirty="0">
              <a:latin typeface="Calibri" panose="020F0502020204030204" pitchFamily="34" charset="0"/>
              <a:cs typeface="Calibri" panose="020F0502020204030204" pitchFamily="34" charset="0"/>
              <a:hlinkClick r:id="rId4"/>
            </a:endParaRPr>
          </a:p>
          <a:p>
            <a:pPr>
              <a:defRPr/>
            </a:pPr>
            <a:endParaRPr lang="en-AU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en-AU" sz="2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en-AU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en-AU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316EB156-A710-4550-A5FD-69C08F5945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432" y="5951021"/>
            <a:ext cx="1713608" cy="685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FA15C158-E975-4773-AB11-760D168E3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403924"/>
            <a:ext cx="95770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Download information about our ‘</a:t>
            </a:r>
            <a:r>
              <a:rPr lang="en-US" sz="28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Emerging Leaders Program’</a:t>
            </a:r>
            <a:endParaRPr lang="en-AU" sz="2800" b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E31A8A3-988D-40B9-9F97-664FE29E21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64" y="1021911"/>
            <a:ext cx="9098458" cy="46732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50C76F6-0BF7-4BE1-844D-66CFF39B4F31}"/>
              </a:ext>
            </a:extLst>
          </p:cNvPr>
          <p:cNvSpPr txBox="1"/>
          <p:nvPr/>
        </p:nvSpPr>
        <p:spPr>
          <a:xfrm>
            <a:off x="1479849" y="5935887"/>
            <a:ext cx="71287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https://keyba.com.au/leadership-training/emerging-leaders-program/</a:t>
            </a:r>
            <a:endParaRPr lang="en-AU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AU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7795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E44C4CEC-68D3-47B5-95E5-7959A4684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lose - up of a mirror&#10;&#10;Description automatically generated with low confidence">
            <a:extLst>
              <a:ext uri="{FF2B5EF4-FFF2-40B4-BE49-F238E27FC236}">
                <a16:creationId xmlns:a16="http://schemas.microsoft.com/office/drawing/2014/main" id="{FA312913-7072-4440-BB2D-4C0F8D6530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1" t="24927" r="51772" b="31100"/>
          <a:stretch/>
        </p:blipFill>
        <p:spPr>
          <a:xfrm>
            <a:off x="2711624" y="1709519"/>
            <a:ext cx="3168352" cy="3015626"/>
          </a:xfrm>
          <a:prstGeom prst="rect">
            <a:avLst/>
          </a:prstGeom>
        </p:spPr>
      </p:pic>
      <p:sp>
        <p:nvSpPr>
          <p:cNvPr id="54276" name="Rectangle 7">
            <a:extLst>
              <a:ext uri="{FF2B5EF4-FFF2-40B4-BE49-F238E27FC236}">
                <a16:creationId xmlns:a16="http://schemas.microsoft.com/office/drawing/2014/main" id="{209D8205-7B01-414C-A2DB-B6DA0022F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6597" y="980728"/>
            <a:ext cx="28384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en-AU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 Questions?</a:t>
            </a:r>
            <a:endParaRPr lang="en-AU" altLang="en-US" sz="3200" dirty="0">
              <a:solidFill>
                <a:srgbClr val="002060"/>
              </a:solidFill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356AC144-4EA8-4FA4-9447-A2B9BD0BE3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4" y="6024563"/>
            <a:ext cx="14255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EBB6CCB2-AAEB-4C34-9BC8-7DFA6A3ED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0328" y="2677893"/>
            <a:ext cx="4536504" cy="10801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endParaRPr lang="en-AU" sz="112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6F42F6-8B54-4FF7-B1E7-C8BF1A3C5506}"/>
              </a:ext>
            </a:extLst>
          </p:cNvPr>
          <p:cNvSpPr txBox="1"/>
          <p:nvPr/>
        </p:nvSpPr>
        <p:spPr>
          <a:xfrm>
            <a:off x="6608255" y="2420888"/>
            <a:ext cx="3744416" cy="2188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endParaRPr lang="en-US" sz="100" b="1" kern="1200" cap="none" dirty="0">
              <a:ln w="3175" cmpd="sng">
                <a:noFill/>
              </a:ln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Call 1300 4 ADVICE</a:t>
            </a:r>
          </a:p>
          <a:p>
            <a:pPr ea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E: 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info@keyba.com.au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ea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w: 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www.keyba.com.au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ea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endParaRPr lang="en-AU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CC506EA7-C900-48CD-9593-D5B217786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99368173-48BF-4D48-9451-F09EE6932B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4" t="26249" r="18777" b="25451"/>
          <a:stretch/>
        </p:blipFill>
        <p:spPr>
          <a:xfrm>
            <a:off x="2212130" y="1725570"/>
            <a:ext cx="3541652" cy="32876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0376E83-47EB-4FFB-82FD-81A89BA0A294}"/>
              </a:ext>
            </a:extLst>
          </p:cNvPr>
          <p:cNvSpPr/>
          <p:nvPr/>
        </p:nvSpPr>
        <p:spPr>
          <a:xfrm>
            <a:off x="3359695" y="4605523"/>
            <a:ext cx="48005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AU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AU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A644C91D-FCAC-4F09-8DF1-F885C3AB5B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84" t="18718" r="5345" b="15976"/>
          <a:stretch/>
        </p:blipFill>
        <p:spPr>
          <a:xfrm>
            <a:off x="5753782" y="2493506"/>
            <a:ext cx="4812900" cy="18152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A8C822D-B916-4095-A913-1A07DEDF0775}"/>
              </a:ext>
            </a:extLst>
          </p:cNvPr>
          <p:cNvSpPr txBox="1"/>
          <p:nvPr/>
        </p:nvSpPr>
        <p:spPr>
          <a:xfrm>
            <a:off x="5753782" y="4254748"/>
            <a:ext cx="61052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www.keyba.com.au</a:t>
            </a:r>
            <a:r>
              <a:rPr lang="en-US" sz="18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or email: colin@keyba.com.au</a:t>
            </a:r>
          </a:p>
        </p:txBody>
      </p:sp>
    </p:spTree>
    <p:extLst>
      <p:ext uri="{BB962C8B-B14F-4D97-AF65-F5344CB8AC3E}">
        <p14:creationId xmlns:p14="http://schemas.microsoft.com/office/powerpoint/2010/main" val="22607965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A7C5EFBB-8D93-46F5-95D1-5ADC8DF28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C7B78A-0323-4591-9E1D-EB425684E69F}"/>
              </a:ext>
            </a:extLst>
          </p:cNvPr>
          <p:cNvSpPr txBox="1"/>
          <p:nvPr/>
        </p:nvSpPr>
        <p:spPr>
          <a:xfrm>
            <a:off x="921036" y="1528370"/>
            <a:ext cx="5448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altLang="en-US" sz="2400" b="1" cap="none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Topics Include:</a:t>
            </a:r>
            <a:endParaRPr lang="en-A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43D51F-DC9B-470A-8FC6-141240378F7D}"/>
              </a:ext>
            </a:extLst>
          </p:cNvPr>
          <p:cNvSpPr/>
          <p:nvPr/>
        </p:nvSpPr>
        <p:spPr>
          <a:xfrm>
            <a:off x="6569631" y="4211298"/>
            <a:ext cx="3924510" cy="45518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4A280C-FF50-43B7-883B-941CFC68A545}"/>
              </a:ext>
            </a:extLst>
          </p:cNvPr>
          <p:cNvSpPr txBox="1"/>
          <p:nvPr/>
        </p:nvSpPr>
        <p:spPr>
          <a:xfrm>
            <a:off x="6143602" y="4132257"/>
            <a:ext cx="5616624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2" indent="0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keyba.com.au/upcoming-events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36FDF0AF-C403-4803-A884-67762BC5A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4" y="6024563"/>
            <a:ext cx="14255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1CD208-3D1B-48EC-8AA5-75E451BC246A}"/>
              </a:ext>
            </a:extLst>
          </p:cNvPr>
          <p:cNvSpPr txBox="1"/>
          <p:nvPr/>
        </p:nvSpPr>
        <p:spPr>
          <a:xfrm>
            <a:off x="921036" y="2059394"/>
            <a:ext cx="5364522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Setting expectations around customer service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Understand the value of your customer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Understand the power of great teamwork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to deal with angry customers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to create a Raving Fan!</a:t>
            </a:r>
            <a:br>
              <a:rPr lang="en-US" sz="2400" dirty="0"/>
            </a:br>
            <a:endParaRPr lang="en-US" sz="2400" b="1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Presenters</a:t>
            </a:r>
            <a:r>
              <a:rPr lang="en-US" sz="16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spcBef>
                <a:spcPts val="580"/>
              </a:spcBef>
              <a:spcAft>
                <a:spcPts val="0"/>
              </a:spcAft>
              <a:buClr>
                <a:schemeClr val="bg1">
                  <a:lumMod val="75000"/>
                  <a:lumOff val="25000"/>
                </a:schemeClr>
              </a:buClr>
              <a:defRPr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Colin Wilson, Director, Key Business Advisors </a:t>
            </a:r>
          </a:p>
          <a:p>
            <a:pPr marL="457200" indent="-457200">
              <a:spcBef>
                <a:spcPts val="580"/>
              </a:spcBef>
              <a:spcAft>
                <a:spcPts val="0"/>
              </a:spcAft>
              <a:buClr>
                <a:schemeClr val="bg1">
                  <a:lumMod val="75000"/>
                  <a:lumOff val="25000"/>
                </a:schemeClr>
              </a:buClr>
              <a:buFont typeface="+mj-lt"/>
              <a:buAutoNum type="arabicPeriod"/>
              <a:defRPr/>
            </a:pPr>
            <a:endParaRPr lang="en-AU" dirty="0">
              <a:solidFill>
                <a:schemeClr val="tx1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B182AA-2755-44FF-AE60-53B26C8A65B8}"/>
              </a:ext>
            </a:extLst>
          </p:cNvPr>
          <p:cNvSpPr txBox="1"/>
          <p:nvPr/>
        </p:nvSpPr>
        <p:spPr>
          <a:xfrm>
            <a:off x="6569631" y="1824105"/>
            <a:ext cx="427889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Upcoming webinar – </a:t>
            </a:r>
          </a:p>
          <a:p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13th September 2021</a:t>
            </a:r>
          </a:p>
          <a:p>
            <a:pPr algn="ctr"/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Value of Great Customer Service</a:t>
            </a:r>
          </a:p>
          <a:p>
            <a:endParaRPr lang="en-US" altLang="en-US" sz="2000" cap="none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picture containing person, indoor, person, eyepatch&#10;&#10;Description automatically generated">
            <a:extLst>
              <a:ext uri="{FF2B5EF4-FFF2-40B4-BE49-F238E27FC236}">
                <a16:creationId xmlns:a16="http://schemas.microsoft.com/office/drawing/2014/main" id="{AFC1C1FA-0CA1-42FB-91BE-15819A1710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224142"/>
            <a:ext cx="2279850" cy="150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10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7E75ECD7-D377-4FC1-99A6-98F701E1D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CB9A40FB-6E45-4472-867C-A08FDA44A3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2"/>
          <a:stretch/>
        </p:blipFill>
        <p:spPr bwMode="auto">
          <a:xfrm>
            <a:off x="2561085" y="1472936"/>
            <a:ext cx="1965153" cy="250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F81D87-7422-4C81-8E4E-8B88C09179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4876120"/>
            <a:ext cx="1840150" cy="75741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3FAE94D-3166-4452-AA88-BB7684EB2DEA}"/>
              </a:ext>
            </a:extLst>
          </p:cNvPr>
          <p:cNvSpPr/>
          <p:nvPr/>
        </p:nvSpPr>
        <p:spPr>
          <a:xfrm>
            <a:off x="1961458" y="4333394"/>
            <a:ext cx="31644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alt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Colin Wilson, </a:t>
            </a:r>
            <a:r>
              <a:rPr lang="en-AU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 KBA</a:t>
            </a:r>
            <a:endParaRPr lang="en-GB" sz="2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B90B4E06-E582-4EB6-913F-5A234AFF9E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431" y="4928321"/>
            <a:ext cx="1633446" cy="65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B690665-B355-4EDC-9723-DB7D3F80595F}"/>
              </a:ext>
            </a:extLst>
          </p:cNvPr>
          <p:cNvSpPr/>
          <p:nvPr/>
        </p:nvSpPr>
        <p:spPr>
          <a:xfrm>
            <a:off x="6888088" y="4333394"/>
            <a:ext cx="41932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alt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Allyson Fletcher, </a:t>
            </a:r>
            <a:r>
              <a:rPr lang="en-AU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HR Consultant / </a:t>
            </a:r>
          </a:p>
          <a:p>
            <a:r>
              <a:rPr lang="en-AU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Team Leader KBA</a:t>
            </a:r>
            <a:endParaRPr lang="en-GB" sz="2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BE6CCC46-AC37-4D4E-86D8-9611A8A562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719" y="5224258"/>
            <a:ext cx="1633446" cy="65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88285D07-6AC6-4F90-8147-99A8D06356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1660532"/>
            <a:ext cx="2344532" cy="234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8113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person, indoor, window&#10;&#10;Description automatically generated">
            <a:extLst>
              <a:ext uri="{FF2B5EF4-FFF2-40B4-BE49-F238E27FC236}">
                <a16:creationId xmlns:a16="http://schemas.microsoft.com/office/drawing/2014/main" id="{8CE1E4FB-A57D-40CE-ABE6-FD7BC803D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373" y="156365"/>
            <a:ext cx="10297144" cy="6967173"/>
          </a:xfrm>
          <a:prstGeom prst="rect">
            <a:avLst/>
          </a:prstGeom>
        </p:spPr>
      </p:pic>
      <p:pic>
        <p:nvPicPr>
          <p:cNvPr id="5" name="Picture 4" descr="A picture containing person, indoor, window&#10;&#10;Description automatically generated">
            <a:extLst>
              <a:ext uri="{FF2B5EF4-FFF2-40B4-BE49-F238E27FC236}">
                <a16:creationId xmlns:a16="http://schemas.microsoft.com/office/drawing/2014/main" id="{D77B16D5-93E1-412F-8419-2408826DA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" t="13011"/>
          <a:stretch/>
        </p:blipFill>
        <p:spPr>
          <a:xfrm>
            <a:off x="119336" y="-48331"/>
            <a:ext cx="12110340" cy="7331709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48789952-FD0E-484F-8E0B-4E21F5C5A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0069" y="67409"/>
            <a:ext cx="1923585" cy="769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2FBA82-EF40-4E03-B958-F0DEB297C1A2}"/>
              </a:ext>
            </a:extLst>
          </p:cNvPr>
          <p:cNvSpPr/>
          <p:nvPr/>
        </p:nvSpPr>
        <p:spPr>
          <a:xfrm>
            <a:off x="-58026" y="-67884"/>
            <a:ext cx="5976664" cy="7331708"/>
          </a:xfrm>
          <a:prstGeom prst="rect">
            <a:avLst/>
          </a:prstGeom>
          <a:solidFill>
            <a:schemeClr val="accent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b="0" i="0" dirty="0">
              <a:solidFill>
                <a:srgbClr val="FFFFFF"/>
              </a:solidFill>
              <a:effectLst/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D4E48C-22F1-4352-8E12-9BDBAAC4A652}"/>
              </a:ext>
            </a:extLst>
          </p:cNvPr>
          <p:cNvSpPr txBox="1"/>
          <p:nvPr/>
        </p:nvSpPr>
        <p:spPr>
          <a:xfrm>
            <a:off x="1739355" y="1057992"/>
            <a:ext cx="3626483" cy="92333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 eaLnBrk="1" hangingPunct="1"/>
            <a:r>
              <a:rPr lang="en-US" altLang="en-US" b="1" dirty="0">
                <a:latin typeface="Century Gothic" panose="020B0502020202020204" pitchFamily="34" charset="0"/>
                <a:cs typeface="Calibri" panose="020F0502020204030204" pitchFamily="34" charset="0"/>
              </a:rPr>
              <a:t>Performance Management Online Workshop – Wednesday 8</a:t>
            </a:r>
            <a:r>
              <a:rPr lang="en-US" altLang="en-US" b="1" baseline="30000" dirty="0">
                <a:latin typeface="Century Gothic" panose="020B0502020202020204" pitchFamily="34" charset="0"/>
                <a:cs typeface="Calibri" panose="020F0502020204030204" pitchFamily="34" charset="0"/>
              </a:rPr>
              <a:t>th</a:t>
            </a:r>
            <a:r>
              <a:rPr lang="en-US" altLang="en-US" b="1" dirty="0">
                <a:latin typeface="Century Gothic" panose="020B0502020202020204" pitchFamily="34" charset="0"/>
                <a:cs typeface="Calibri" panose="020F0502020204030204" pitchFamily="34" charset="0"/>
              </a:rPr>
              <a:t> September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B9FEA0-6147-4195-82A9-18D062AA9020}"/>
              </a:ext>
            </a:extLst>
          </p:cNvPr>
          <p:cNvSpPr txBox="1"/>
          <p:nvPr/>
        </p:nvSpPr>
        <p:spPr>
          <a:xfrm>
            <a:off x="1558578" y="3787480"/>
            <a:ext cx="3685426" cy="92333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 eaLnBrk="1" hangingPunct="1"/>
            <a:r>
              <a:rPr lang="en-US" altLang="en-US" b="1" dirty="0">
                <a:latin typeface="Century Gothic" panose="020B0502020202020204" pitchFamily="34" charset="0"/>
                <a:cs typeface="Calibri" panose="020F0502020204030204" pitchFamily="34" charset="0"/>
              </a:rPr>
              <a:t>People &amp; Culture Online Workshop – Wednesday </a:t>
            </a:r>
          </a:p>
          <a:p>
            <a:pPr algn="ctr" eaLnBrk="1" hangingPunct="1"/>
            <a:r>
              <a:rPr lang="en-US" altLang="en-US" b="1" dirty="0">
                <a:latin typeface="Century Gothic" panose="020B0502020202020204" pitchFamily="34" charset="0"/>
                <a:cs typeface="Calibri" panose="020F0502020204030204" pitchFamily="34" charset="0"/>
              </a:rPr>
              <a:t>3</a:t>
            </a:r>
            <a:r>
              <a:rPr lang="en-US" altLang="en-US" b="1" baseline="30000" dirty="0">
                <a:latin typeface="Century Gothic" panose="020B0502020202020204" pitchFamily="34" charset="0"/>
                <a:cs typeface="Calibri" panose="020F0502020204030204" pitchFamily="34" charset="0"/>
              </a:rPr>
              <a:t>rd</a:t>
            </a:r>
            <a:r>
              <a:rPr lang="en-US" altLang="en-US" b="1" dirty="0">
                <a:latin typeface="Century Gothic" panose="020B0502020202020204" pitchFamily="34" charset="0"/>
                <a:cs typeface="Calibri" panose="020F0502020204030204" pitchFamily="34" charset="0"/>
              </a:rPr>
              <a:t> November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4DD027-9B41-4A17-AB3D-DA87C188F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049" y="2401437"/>
            <a:ext cx="362648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>
                <a:cs typeface="Calibri" panose="020F0502020204030204" pitchFamily="34" charset="0"/>
              </a:rPr>
              <a:t>Grow More Sales Online Workshop – Wednesday </a:t>
            </a:r>
          </a:p>
          <a:p>
            <a:pPr algn="ctr" eaLnBrk="1" hangingPunct="1"/>
            <a:r>
              <a:rPr lang="en-US" altLang="en-US" b="1" dirty="0">
                <a:cs typeface="Calibri" panose="020F0502020204030204" pitchFamily="34" charset="0"/>
              </a:rPr>
              <a:t>6</a:t>
            </a:r>
            <a:r>
              <a:rPr lang="en-US" altLang="en-US" b="1" baseline="30000" dirty="0">
                <a:cs typeface="Calibri" panose="020F0502020204030204" pitchFamily="34" charset="0"/>
              </a:rPr>
              <a:t>th</a:t>
            </a:r>
            <a:r>
              <a:rPr lang="en-US" altLang="en-US" b="1" dirty="0">
                <a:cs typeface="Calibri" panose="020F0502020204030204" pitchFamily="34" charset="0"/>
              </a:rPr>
              <a:t> October</a:t>
            </a:r>
          </a:p>
        </p:txBody>
      </p:sp>
      <p:pic>
        <p:nvPicPr>
          <p:cNvPr id="13" name="Picture 12" descr="Application, icon&#10;&#10;Description automatically generated">
            <a:extLst>
              <a:ext uri="{FF2B5EF4-FFF2-40B4-BE49-F238E27FC236}">
                <a16:creationId xmlns:a16="http://schemas.microsoft.com/office/drawing/2014/main" id="{660F84DC-B8F5-45F4-A294-DBBAAC2486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0" t="25199" r="62994" b="25851"/>
          <a:stretch/>
        </p:blipFill>
        <p:spPr>
          <a:xfrm>
            <a:off x="96723" y="630818"/>
            <a:ext cx="1414167" cy="1533192"/>
          </a:xfrm>
          <a:prstGeom prst="rect">
            <a:avLst/>
          </a:prstGeom>
        </p:spPr>
      </p:pic>
      <p:pic>
        <p:nvPicPr>
          <p:cNvPr id="14" name="Picture 13" descr="Application, icon&#10;&#10;Description automatically generated">
            <a:extLst>
              <a:ext uri="{FF2B5EF4-FFF2-40B4-BE49-F238E27FC236}">
                <a16:creationId xmlns:a16="http://schemas.microsoft.com/office/drawing/2014/main" id="{5B15DD87-6C92-43EC-AE74-6BF08A0DD1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8" t="19551" r="37597" b="25850"/>
          <a:stretch/>
        </p:blipFill>
        <p:spPr>
          <a:xfrm>
            <a:off x="215241" y="3190021"/>
            <a:ext cx="1381500" cy="1752146"/>
          </a:xfrm>
          <a:prstGeom prst="rect">
            <a:avLst/>
          </a:prstGeom>
        </p:spPr>
      </p:pic>
      <p:pic>
        <p:nvPicPr>
          <p:cNvPr id="15" name="Picture 14" descr="Application, icon&#10;&#10;Description automatically generated">
            <a:extLst>
              <a:ext uri="{FF2B5EF4-FFF2-40B4-BE49-F238E27FC236}">
                <a16:creationId xmlns:a16="http://schemas.microsoft.com/office/drawing/2014/main" id="{F7393F26-746E-41BC-B04B-59A47D7889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75" t="27621" r="9308" b="28725"/>
          <a:stretch/>
        </p:blipFill>
        <p:spPr>
          <a:xfrm>
            <a:off x="198685" y="4815556"/>
            <a:ext cx="1475653" cy="136639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D1D3C67-4A4F-495F-8DB5-97EBE0AF342B}"/>
              </a:ext>
            </a:extLst>
          </p:cNvPr>
          <p:cNvSpPr txBox="1"/>
          <p:nvPr/>
        </p:nvSpPr>
        <p:spPr>
          <a:xfrm>
            <a:off x="489273" y="187349"/>
            <a:ext cx="5976663" cy="477054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 eaLnBrk="1" hangingPunct="1"/>
            <a:r>
              <a:rPr lang="en-US" altLang="en-US" sz="2500" b="1" dirty="0">
                <a:latin typeface="Century Gothic" panose="020B0502020202020204" pitchFamily="34" charset="0"/>
                <a:cs typeface="Calibri" panose="020F0502020204030204" pitchFamily="34" charset="0"/>
              </a:rPr>
              <a:t>KBA LIVE ONLINE TRAINING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C0384E-0893-49DB-9F9E-1A08902C696C}"/>
              </a:ext>
            </a:extLst>
          </p:cNvPr>
          <p:cNvSpPr txBox="1"/>
          <p:nvPr/>
        </p:nvSpPr>
        <p:spPr>
          <a:xfrm>
            <a:off x="1440577" y="5173524"/>
            <a:ext cx="3885961" cy="92333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 eaLnBrk="1" hangingPunct="1"/>
            <a:r>
              <a:rPr lang="en-US" altLang="en-US" b="1" dirty="0">
                <a:latin typeface="Century Gothic" panose="020B0502020202020204" pitchFamily="34" charset="0"/>
                <a:cs typeface="Calibri" panose="020F0502020204030204" pitchFamily="34" charset="0"/>
              </a:rPr>
              <a:t>Business Strategy Online Workshop – Wednesday </a:t>
            </a:r>
          </a:p>
          <a:p>
            <a:pPr algn="ctr" eaLnBrk="1" hangingPunct="1"/>
            <a:r>
              <a:rPr lang="en-US" altLang="en-US" b="1" dirty="0">
                <a:latin typeface="Century Gothic" panose="020B0502020202020204" pitchFamily="34" charset="0"/>
                <a:cs typeface="Calibri" panose="020F0502020204030204" pitchFamily="34" charset="0"/>
              </a:rPr>
              <a:t>1</a:t>
            </a:r>
            <a:r>
              <a:rPr lang="en-US" altLang="en-US" b="1" baseline="30000" dirty="0">
                <a:latin typeface="Century Gothic" panose="020B0502020202020204" pitchFamily="34" charset="0"/>
                <a:cs typeface="Calibri" panose="020F0502020204030204" pitchFamily="34" charset="0"/>
              </a:rPr>
              <a:t>st</a:t>
            </a:r>
            <a:r>
              <a:rPr lang="en-US" altLang="en-US" b="1" dirty="0">
                <a:latin typeface="Century Gothic" panose="020B0502020202020204" pitchFamily="34" charset="0"/>
                <a:cs typeface="Calibri" panose="020F0502020204030204" pitchFamily="34" charset="0"/>
              </a:rPr>
              <a:t> December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802FD0-A5FB-4427-9E20-120941A9099C}"/>
              </a:ext>
            </a:extLst>
          </p:cNvPr>
          <p:cNvSpPr txBox="1"/>
          <p:nvPr/>
        </p:nvSpPr>
        <p:spPr>
          <a:xfrm>
            <a:off x="1065323" y="6516969"/>
            <a:ext cx="4824562" cy="36933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 eaLnBrk="1" hangingPunct="1"/>
            <a:r>
              <a:rPr lang="en-US" altLang="en-US" b="1" dirty="0">
                <a:latin typeface="Century Gothic" panose="020B050202020202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https://keyba.com.au/upcoming-events</a:t>
            </a:r>
            <a:r>
              <a:rPr lang="en-US" altLang="en-US" b="1" dirty="0">
                <a:solidFill>
                  <a:srgbClr val="0D2E46"/>
                </a:solidFill>
                <a:latin typeface="Century Gothic" panose="020B050202020202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US" altLang="en-US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9B06D542-BA70-48CF-B1EA-706F6311D6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07" y="2098096"/>
            <a:ext cx="1260967" cy="129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075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33D7CB8E-179B-4321-A1A9-1BC484A1A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5058" name="Title 2">
            <a:extLst>
              <a:ext uri="{FF2B5EF4-FFF2-40B4-BE49-F238E27FC236}">
                <a16:creationId xmlns:a16="http://schemas.microsoft.com/office/drawing/2014/main" id="{B8F352F7-8883-439E-9926-D04A56DC1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426" y="1624405"/>
            <a:ext cx="10225136" cy="2462177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AU" altLang="en-US" sz="2800" cap="none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 for attending today’s webinar. </a:t>
            </a:r>
            <a:br>
              <a:rPr lang="en-AU" altLang="en-US" sz="2000" cap="none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AU" altLang="en-US" sz="2000" cap="none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350" name="Rectangle 7">
            <a:extLst>
              <a:ext uri="{FF2B5EF4-FFF2-40B4-BE49-F238E27FC236}">
                <a16:creationId xmlns:a16="http://schemas.microsoft.com/office/drawing/2014/main" id="{8E124B19-6D58-4540-B55E-2BE6D07CD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5359" y="4148851"/>
            <a:ext cx="540126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en-AU" altLang="en-US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Call KBA on 1300 4 ADVICE for any advice or go to </a:t>
            </a:r>
            <a:r>
              <a:rPr lang="en-AU" altLang="en-US" sz="2000" b="1" dirty="0">
                <a:solidFill>
                  <a:srgbClr val="002060"/>
                </a:solidFill>
                <a:latin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www.keyba.com.au</a:t>
            </a:r>
            <a:endParaRPr lang="en-AU" altLang="en-US" sz="20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/>
            <a:endParaRPr lang="en-AU" altLang="en-US" sz="20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/>
            <a:r>
              <a:rPr lang="en-AU" altLang="en-US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Stay Safe!</a:t>
            </a:r>
          </a:p>
        </p:txBody>
      </p:sp>
      <p:pic>
        <p:nvPicPr>
          <p:cNvPr id="57351" name="Picture 3">
            <a:extLst>
              <a:ext uri="{FF2B5EF4-FFF2-40B4-BE49-F238E27FC236}">
                <a16:creationId xmlns:a16="http://schemas.microsoft.com/office/drawing/2014/main" id="{E0A02B6E-E896-4E7F-8EC1-6FCBB4076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945" y="764704"/>
            <a:ext cx="2788099" cy="111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DB86645-3DFC-4E26-B026-06A80D521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3A813B03-BA1E-42F8-B065-C23107069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037" y="1718866"/>
            <a:ext cx="23145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960AFA58-902F-487F-AC62-900F4BEE5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1718866"/>
            <a:ext cx="4765675" cy="432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5">
            <a:extLst>
              <a:ext uri="{FF2B5EF4-FFF2-40B4-BE49-F238E27FC236}">
                <a16:creationId xmlns:a16="http://schemas.microsoft.com/office/drawing/2014/main" id="{EA20C1EA-796B-4DA2-93C6-BBC214FCC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1704" y="908844"/>
            <a:ext cx="6515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/>
            <a:r>
              <a:rPr lang="en-US" alt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GoToWebinar Housekeeping</a:t>
            </a:r>
            <a:endParaRPr lang="en-US" altLang="en-US" b="1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E644A553-C645-44DD-B150-4FBF254AD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4" y="6024563"/>
            <a:ext cx="14255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icture containing text, person, person, crowd&#10;&#10;Description automatically generated">
            <a:extLst>
              <a:ext uri="{FF2B5EF4-FFF2-40B4-BE49-F238E27FC236}">
                <a16:creationId xmlns:a16="http://schemas.microsoft.com/office/drawing/2014/main" id="{0E900AA1-9612-4049-90A7-4DDB3B042B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325" y="2088654"/>
            <a:ext cx="4765675" cy="268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557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ext&#10;&#10;Description automatically generated with medium confidence">
            <a:extLst>
              <a:ext uri="{FF2B5EF4-FFF2-40B4-BE49-F238E27FC236}">
                <a16:creationId xmlns:a16="http://schemas.microsoft.com/office/drawing/2014/main" id="{D6B3BA4F-3F9B-4648-AAA0-D35DAB9B2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12192000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F4067AA-0CF8-4129-ACE6-E5BD81D846A6}"/>
              </a:ext>
            </a:extLst>
          </p:cNvPr>
          <p:cNvSpPr txBox="1"/>
          <p:nvPr/>
        </p:nvSpPr>
        <p:spPr>
          <a:xfrm>
            <a:off x="2033379" y="2420888"/>
            <a:ext cx="30243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accent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Our Mission is to take businesses from Good to Great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96EA75-018C-4326-BB04-63CB0E8B1E93}"/>
              </a:ext>
            </a:extLst>
          </p:cNvPr>
          <p:cNvSpPr txBox="1"/>
          <p:nvPr/>
        </p:nvSpPr>
        <p:spPr>
          <a:xfrm>
            <a:off x="7153468" y="2420888"/>
            <a:ext cx="375168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accent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Our Purpose is to take customers on a journey to help them improve their business through all aspects of employee engagement and performance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E6E18F-C143-4786-BB01-391A374F5086}"/>
              </a:ext>
            </a:extLst>
          </p:cNvPr>
          <p:cNvSpPr txBox="1"/>
          <p:nvPr/>
        </p:nvSpPr>
        <p:spPr>
          <a:xfrm>
            <a:off x="2063552" y="1529712"/>
            <a:ext cx="61052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1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Mission</a:t>
            </a:r>
            <a:endParaRPr lang="en-AU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1E8429-EDEB-4568-9C2B-889F3C8A6344}"/>
              </a:ext>
            </a:extLst>
          </p:cNvPr>
          <p:cNvSpPr txBox="1"/>
          <p:nvPr/>
        </p:nvSpPr>
        <p:spPr>
          <a:xfrm>
            <a:off x="7132696" y="1529712"/>
            <a:ext cx="18192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1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Purpose</a:t>
            </a:r>
            <a:endParaRPr lang="en-AU" sz="24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102B3D29-7244-407A-BC0F-0A9C6B2D74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4" y="6093296"/>
            <a:ext cx="14255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8338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person, indoor, window&#10;&#10;Description automatically generated">
            <a:extLst>
              <a:ext uri="{FF2B5EF4-FFF2-40B4-BE49-F238E27FC236}">
                <a16:creationId xmlns:a16="http://schemas.microsoft.com/office/drawing/2014/main" id="{8CE1E4FB-A57D-40CE-ABE6-FD7BC803D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373" y="156365"/>
            <a:ext cx="10297144" cy="6967173"/>
          </a:xfrm>
          <a:prstGeom prst="rect">
            <a:avLst/>
          </a:prstGeom>
        </p:spPr>
      </p:pic>
      <p:pic>
        <p:nvPicPr>
          <p:cNvPr id="5" name="Picture 4" descr="A picture containing person, indoor, window&#10;&#10;Description automatically generated">
            <a:extLst>
              <a:ext uri="{FF2B5EF4-FFF2-40B4-BE49-F238E27FC236}">
                <a16:creationId xmlns:a16="http://schemas.microsoft.com/office/drawing/2014/main" id="{D77B16D5-93E1-412F-8419-2408826DA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" t="13011"/>
          <a:stretch/>
        </p:blipFill>
        <p:spPr>
          <a:xfrm>
            <a:off x="119336" y="-48331"/>
            <a:ext cx="12110340" cy="7331709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48789952-FD0E-484F-8E0B-4E21F5C5A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0069" y="67409"/>
            <a:ext cx="1923585" cy="769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2FBA82-EF40-4E03-B958-F0DEB297C1A2}"/>
              </a:ext>
            </a:extLst>
          </p:cNvPr>
          <p:cNvSpPr/>
          <p:nvPr/>
        </p:nvSpPr>
        <p:spPr>
          <a:xfrm>
            <a:off x="-58026" y="-67884"/>
            <a:ext cx="5976664" cy="7133320"/>
          </a:xfrm>
          <a:prstGeom prst="rect">
            <a:avLst/>
          </a:prstGeom>
          <a:solidFill>
            <a:schemeClr val="accent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b="0" i="0" dirty="0">
              <a:solidFill>
                <a:srgbClr val="FFFFFF"/>
              </a:solidFill>
              <a:effectLst/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D4E48C-22F1-4352-8E12-9BDBAAC4A652}"/>
              </a:ext>
            </a:extLst>
          </p:cNvPr>
          <p:cNvSpPr txBox="1"/>
          <p:nvPr/>
        </p:nvSpPr>
        <p:spPr>
          <a:xfrm>
            <a:off x="1156953" y="467380"/>
            <a:ext cx="4290975" cy="36933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 eaLnBrk="1" hangingPunct="1"/>
            <a:r>
              <a:rPr lang="en-US" altLang="en-US" b="1" dirty="0">
                <a:latin typeface="Century Gothic" panose="020B0502020202020204" pitchFamily="34" charset="0"/>
                <a:cs typeface="Calibri" panose="020F0502020204030204" pitchFamily="34" charset="0"/>
              </a:rPr>
              <a:t>Business Strategy &amp; Growth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B9FEA0-6147-4195-82A9-18D062AA9020}"/>
              </a:ext>
            </a:extLst>
          </p:cNvPr>
          <p:cNvSpPr txBox="1"/>
          <p:nvPr/>
        </p:nvSpPr>
        <p:spPr>
          <a:xfrm>
            <a:off x="1301065" y="3615327"/>
            <a:ext cx="4066563" cy="36933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 eaLnBrk="1" hangingPunct="1"/>
            <a:r>
              <a:rPr lang="en-US" altLang="en-US" b="1" dirty="0">
                <a:latin typeface="Century Gothic" panose="020B0502020202020204" pitchFamily="34" charset="0"/>
                <a:cs typeface="Calibri" panose="020F0502020204030204" pitchFamily="34" charset="0"/>
              </a:rPr>
              <a:t>HR Advice &amp; Support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4DD027-9B41-4A17-AB3D-DA87C188F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312" y="2221256"/>
            <a:ext cx="48965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>
                <a:cs typeface="Calibri" panose="020F0502020204030204" pitchFamily="34" charset="0"/>
              </a:rPr>
              <a:t>People &amp; Culture</a:t>
            </a:r>
          </a:p>
        </p:txBody>
      </p:sp>
      <p:pic>
        <p:nvPicPr>
          <p:cNvPr id="13" name="Picture 12" descr="Application, icon&#10;&#10;Description automatically generated">
            <a:extLst>
              <a:ext uri="{FF2B5EF4-FFF2-40B4-BE49-F238E27FC236}">
                <a16:creationId xmlns:a16="http://schemas.microsoft.com/office/drawing/2014/main" id="{660F84DC-B8F5-45F4-A294-DBBAAC2486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0" t="25199" r="62994" b="25851"/>
          <a:stretch/>
        </p:blipFill>
        <p:spPr>
          <a:xfrm>
            <a:off x="119336" y="455648"/>
            <a:ext cx="1414167" cy="1533192"/>
          </a:xfrm>
          <a:prstGeom prst="rect">
            <a:avLst/>
          </a:prstGeom>
        </p:spPr>
      </p:pic>
      <p:pic>
        <p:nvPicPr>
          <p:cNvPr id="14" name="Picture 13" descr="Application, icon&#10;&#10;Description automatically generated">
            <a:extLst>
              <a:ext uri="{FF2B5EF4-FFF2-40B4-BE49-F238E27FC236}">
                <a16:creationId xmlns:a16="http://schemas.microsoft.com/office/drawing/2014/main" id="{5B15DD87-6C92-43EC-AE74-6BF08A0DD1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8" t="19551" r="37597" b="25850"/>
          <a:stretch/>
        </p:blipFill>
        <p:spPr>
          <a:xfrm>
            <a:off x="191344" y="2407047"/>
            <a:ext cx="1381500" cy="1752146"/>
          </a:xfrm>
          <a:prstGeom prst="rect">
            <a:avLst/>
          </a:prstGeom>
        </p:spPr>
      </p:pic>
      <p:pic>
        <p:nvPicPr>
          <p:cNvPr id="15" name="Picture 14" descr="Application, icon&#10;&#10;Description automatically generated">
            <a:extLst>
              <a:ext uri="{FF2B5EF4-FFF2-40B4-BE49-F238E27FC236}">
                <a16:creationId xmlns:a16="http://schemas.microsoft.com/office/drawing/2014/main" id="{F7393F26-746E-41BC-B04B-59A47D7889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75" t="27621" r="9308" b="28725"/>
          <a:stretch/>
        </p:blipFill>
        <p:spPr>
          <a:xfrm>
            <a:off x="191344" y="4582884"/>
            <a:ext cx="1475653" cy="136639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D1D3C67-4A4F-495F-8DB5-97EBE0AF342B}"/>
              </a:ext>
            </a:extLst>
          </p:cNvPr>
          <p:cNvSpPr txBox="1"/>
          <p:nvPr/>
        </p:nvSpPr>
        <p:spPr>
          <a:xfrm>
            <a:off x="1764903" y="1192"/>
            <a:ext cx="3058969" cy="477054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 eaLnBrk="1" hangingPunct="1"/>
            <a:r>
              <a:rPr lang="en-US" altLang="en-US" sz="2500" b="1" dirty="0">
                <a:latin typeface="Century Gothic" panose="020B0502020202020204" pitchFamily="34" charset="0"/>
                <a:cs typeface="Calibri" panose="020F0502020204030204" pitchFamily="34" charset="0"/>
              </a:rPr>
              <a:t>SPECIALISING IN: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B941B4-07E3-4B13-A918-5DAD531D395A}"/>
              </a:ext>
            </a:extLst>
          </p:cNvPr>
          <p:cNvSpPr txBox="1"/>
          <p:nvPr/>
        </p:nvSpPr>
        <p:spPr>
          <a:xfrm>
            <a:off x="1297879" y="781988"/>
            <a:ext cx="4016819" cy="1384995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 eaLnBrk="1" hangingPunct="1"/>
            <a:r>
              <a:rPr lang="en-US" altLang="en-US" sz="1200" dirty="0">
                <a:latin typeface="Century Gothic" panose="020B0502020202020204" pitchFamily="34" charset="0"/>
                <a:cs typeface="Calibri" panose="020F0502020204030204" pitchFamily="34" charset="0"/>
              </a:rPr>
              <a:t>Tailored Business Plans</a:t>
            </a:r>
          </a:p>
          <a:p>
            <a:pPr algn="ctr" eaLnBrk="1" hangingPunct="1"/>
            <a:r>
              <a:rPr lang="en-US" altLang="en-US" sz="1200" dirty="0">
                <a:latin typeface="Century Gothic" panose="020B0502020202020204" pitchFamily="34" charset="0"/>
                <a:cs typeface="Calibri" panose="020F0502020204030204" pitchFamily="34" charset="0"/>
              </a:rPr>
              <a:t>Strategic Planning</a:t>
            </a:r>
          </a:p>
          <a:p>
            <a:pPr algn="ctr" eaLnBrk="1" hangingPunct="1"/>
            <a:r>
              <a:rPr lang="en-US" altLang="en-US" sz="1200" dirty="0">
                <a:latin typeface="Century Gothic" panose="020B0502020202020204" pitchFamily="34" charset="0"/>
                <a:cs typeface="Calibri" panose="020F0502020204030204" pitchFamily="34" charset="0"/>
              </a:rPr>
              <a:t>Engage an Advisory Board</a:t>
            </a:r>
          </a:p>
          <a:p>
            <a:pPr algn="ctr" eaLnBrk="1" hangingPunct="1"/>
            <a:r>
              <a:rPr lang="en-US" altLang="en-US" sz="1200" dirty="0">
                <a:latin typeface="Century Gothic" panose="020B0502020202020204" pitchFamily="34" charset="0"/>
                <a:cs typeface="Calibri" panose="020F0502020204030204" pitchFamily="34" charset="0"/>
              </a:rPr>
              <a:t>Leadership Training</a:t>
            </a:r>
          </a:p>
          <a:p>
            <a:pPr algn="ctr" eaLnBrk="1" hangingPunct="1"/>
            <a:r>
              <a:rPr lang="en-US" altLang="en-US" sz="1200" dirty="0">
                <a:latin typeface="+mj-lt"/>
                <a:cs typeface="Calibri" panose="020F0502020204030204" pitchFamily="34" charset="0"/>
              </a:rPr>
              <a:t>Management Training</a:t>
            </a:r>
          </a:p>
          <a:p>
            <a:pPr algn="ctr" eaLnBrk="1" hangingPunct="1"/>
            <a:r>
              <a:rPr lang="en-US" altLang="en-US" sz="1200" dirty="0">
                <a:latin typeface="+mj-lt"/>
                <a:cs typeface="Calibri" panose="020F0502020204030204" pitchFamily="34" charset="0"/>
              </a:rPr>
              <a:t>Customer Centricity</a:t>
            </a:r>
          </a:p>
          <a:p>
            <a:pPr algn="ctr" eaLnBrk="1" hangingPunct="1"/>
            <a:r>
              <a:rPr lang="en-US" altLang="en-US" sz="1200" dirty="0">
                <a:latin typeface="+mj-lt"/>
                <a:cs typeface="Calibri" panose="020F0502020204030204" pitchFamily="34" charset="0"/>
              </a:rPr>
              <a:t>Business Strategy Tailored Workshops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7CD80A-2E96-4B11-877A-85D133226E0E}"/>
              </a:ext>
            </a:extLst>
          </p:cNvPr>
          <p:cNvSpPr txBox="1"/>
          <p:nvPr/>
        </p:nvSpPr>
        <p:spPr>
          <a:xfrm>
            <a:off x="1703512" y="5785144"/>
            <a:ext cx="3172462" cy="1015663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 eaLnBrk="1" hangingPunct="1"/>
            <a:r>
              <a:rPr lang="en-AU" altLang="en-US" sz="1200" dirty="0">
                <a:latin typeface="Century Gothic" panose="020B0502020202020204" pitchFamily="34" charset="0"/>
                <a:cs typeface="Calibri" panose="020F0502020204030204" pitchFamily="34" charset="0"/>
              </a:rPr>
              <a:t>B2B - Sales Training</a:t>
            </a:r>
          </a:p>
          <a:p>
            <a:pPr algn="ctr" eaLnBrk="1" hangingPunct="1"/>
            <a:r>
              <a:rPr lang="en-AU" altLang="en-US" sz="1200" dirty="0">
                <a:latin typeface="Century Gothic" panose="020B0502020202020204" pitchFamily="34" charset="0"/>
                <a:cs typeface="Calibri" panose="020F0502020204030204" pitchFamily="34" charset="0"/>
              </a:rPr>
              <a:t>B2C - Sales Training</a:t>
            </a:r>
          </a:p>
          <a:p>
            <a:pPr algn="ctr"/>
            <a:r>
              <a:rPr lang="en-AU" altLang="en-US" sz="1200" dirty="0">
                <a:latin typeface="Century Gothic" panose="020B0502020202020204" pitchFamily="34" charset="0"/>
                <a:cs typeface="Calibri" panose="020F0502020204030204" pitchFamily="34" charset="0"/>
              </a:rPr>
              <a:t>Telephone Sales Training</a:t>
            </a:r>
          </a:p>
          <a:p>
            <a:pPr algn="ctr"/>
            <a:r>
              <a:rPr lang="en-AU" altLang="en-US" sz="1200" dirty="0">
                <a:latin typeface="Century Gothic" panose="020B0502020202020204" pitchFamily="34" charset="0"/>
                <a:cs typeface="Calibri" panose="020F0502020204030204" pitchFamily="34" charset="0"/>
              </a:rPr>
              <a:t>Retail Sales Training</a:t>
            </a:r>
          </a:p>
          <a:p>
            <a:pPr algn="ctr" eaLnBrk="1" hangingPunct="1"/>
            <a:r>
              <a:rPr lang="en-AU" altLang="en-US" sz="1200" dirty="0">
                <a:latin typeface="Century Gothic" panose="020B0502020202020204" pitchFamily="34" charset="0"/>
                <a:cs typeface="Calibri" panose="020F0502020204030204" pitchFamily="34" charset="0"/>
              </a:rPr>
              <a:t>Customer Service Training</a:t>
            </a:r>
            <a:endParaRPr lang="en-US" altLang="en-US" sz="12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B9689E-BC82-4651-946D-F4511488E153}"/>
              </a:ext>
            </a:extLst>
          </p:cNvPr>
          <p:cNvSpPr txBox="1"/>
          <p:nvPr/>
        </p:nvSpPr>
        <p:spPr>
          <a:xfrm>
            <a:off x="875172" y="3872560"/>
            <a:ext cx="4896544" cy="1769715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AU" altLang="en-US" sz="1200" dirty="0">
                <a:latin typeface="Century Gothic" panose="020B0502020202020204" pitchFamily="34" charset="0"/>
                <a:cs typeface="Calibri" panose="020F0502020204030204" pitchFamily="34" charset="0"/>
              </a:rPr>
              <a:t>Recruitment &amp; Induction</a:t>
            </a:r>
          </a:p>
          <a:p>
            <a:pPr algn="ctr" eaLnBrk="1" hangingPunct="1"/>
            <a:r>
              <a:rPr lang="en-AU" altLang="en-US" sz="1200" dirty="0">
                <a:latin typeface="Century Gothic" panose="020B0502020202020204" pitchFamily="34" charset="0"/>
                <a:cs typeface="Calibri" panose="020F0502020204030204" pitchFamily="34" charset="0"/>
              </a:rPr>
              <a:t>HR Consulting</a:t>
            </a:r>
          </a:p>
          <a:p>
            <a:pPr algn="ctr"/>
            <a:r>
              <a:rPr lang="en-AU" altLang="en-US" sz="1200" dirty="0">
                <a:latin typeface="Century Gothic" panose="020B0502020202020204" pitchFamily="34" charset="0"/>
                <a:cs typeface="Calibri" panose="020F0502020204030204" pitchFamily="34" charset="0"/>
              </a:rPr>
              <a:t>HR Training &amp; Support for Managers</a:t>
            </a:r>
          </a:p>
          <a:p>
            <a:pPr algn="ctr" eaLnBrk="1" hangingPunct="1"/>
            <a:r>
              <a:rPr lang="en-AU" altLang="en-US" sz="1200" dirty="0">
                <a:latin typeface="Century Gothic" panose="020B0502020202020204" pitchFamily="34" charset="0"/>
                <a:cs typeface="Calibri" panose="020F0502020204030204" pitchFamily="34" charset="0"/>
              </a:rPr>
              <a:t>HR Software &amp; Training</a:t>
            </a:r>
          </a:p>
          <a:p>
            <a:pPr algn="ctr" eaLnBrk="1" hangingPunct="1"/>
            <a:r>
              <a:rPr lang="en-AU" altLang="en-US" sz="1200" dirty="0">
                <a:latin typeface="Century Gothic" panose="020B0502020202020204" pitchFamily="34" charset="0"/>
                <a:cs typeface="Calibri" panose="020F0502020204030204" pitchFamily="34" charset="0"/>
              </a:rPr>
              <a:t>Payroll &amp; Rostering Services</a:t>
            </a:r>
          </a:p>
          <a:p>
            <a:pPr algn="ctr"/>
            <a:r>
              <a:rPr lang="en-AU" altLang="en-US" sz="1200" dirty="0">
                <a:latin typeface="Century Gothic" panose="020B0502020202020204" pitchFamily="34" charset="0"/>
                <a:cs typeface="Calibri" panose="020F0502020204030204" pitchFamily="34" charset="0"/>
              </a:rPr>
              <a:t>HR Auditing</a:t>
            </a:r>
          </a:p>
          <a:p>
            <a:pPr algn="ctr"/>
            <a:r>
              <a:rPr lang="en-AU" altLang="en-US" sz="1200" dirty="0">
                <a:latin typeface="Century Gothic" panose="020B0502020202020204" pitchFamily="34" charset="0"/>
                <a:cs typeface="Calibri" panose="020F0502020204030204" pitchFamily="34" charset="0"/>
              </a:rPr>
              <a:t>Performance Management</a:t>
            </a:r>
          </a:p>
          <a:p>
            <a:pPr algn="ctr"/>
            <a:r>
              <a:rPr lang="en-AU" altLang="en-US" sz="1200" dirty="0">
                <a:latin typeface="Century Gothic" panose="020B0502020202020204" pitchFamily="34" charset="0"/>
                <a:cs typeface="Calibri" panose="020F0502020204030204" pitchFamily="34" charset="0"/>
              </a:rPr>
              <a:t>Workcover Claims</a:t>
            </a:r>
          </a:p>
          <a:p>
            <a:pPr algn="ctr" eaLnBrk="1" hangingPunct="1"/>
            <a:endParaRPr lang="en-AU" altLang="en-US" sz="1300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D0DF35-6244-4007-ACC2-F6F06415C6DB}"/>
              </a:ext>
            </a:extLst>
          </p:cNvPr>
          <p:cNvSpPr txBox="1"/>
          <p:nvPr/>
        </p:nvSpPr>
        <p:spPr>
          <a:xfrm>
            <a:off x="1468457" y="2549143"/>
            <a:ext cx="3675664" cy="1015663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AU" sz="1200" b="0" i="0" dirty="0">
                <a:solidFill>
                  <a:srgbClr val="FFFFFF"/>
                </a:solidFill>
                <a:effectLst/>
                <a:latin typeface="+mj-lt"/>
              </a:rPr>
              <a:t>Employer &amp; Staff Satisfaction Surveys</a:t>
            </a:r>
          </a:p>
          <a:p>
            <a:pPr algn="ctr"/>
            <a:r>
              <a:rPr lang="en-AU" sz="1200" dirty="0">
                <a:solidFill>
                  <a:srgbClr val="FFFFFF"/>
                </a:solidFill>
                <a:latin typeface="+mj-lt"/>
              </a:rPr>
              <a:t>Personality Profiling / DiSC Profiling</a:t>
            </a:r>
          </a:p>
          <a:p>
            <a:pPr algn="ctr"/>
            <a:r>
              <a:rPr lang="en-AU" sz="1200" b="0" i="0" dirty="0">
                <a:solidFill>
                  <a:srgbClr val="FFFFFF"/>
                </a:solidFill>
                <a:effectLst/>
                <a:latin typeface="+mj-lt"/>
              </a:rPr>
              <a:t>Five Behaviors of a Cohesive Team</a:t>
            </a:r>
          </a:p>
          <a:p>
            <a:pPr algn="ctr"/>
            <a:r>
              <a:rPr lang="en-AU" sz="1200" dirty="0">
                <a:solidFill>
                  <a:srgbClr val="FFFFFF"/>
                </a:solidFill>
                <a:latin typeface="+mj-lt"/>
              </a:rPr>
              <a:t>Emerging Leaders Program</a:t>
            </a:r>
          </a:p>
          <a:p>
            <a:pPr algn="ctr"/>
            <a:r>
              <a:rPr lang="en-AU" sz="1200" b="0" i="0" dirty="0">
                <a:solidFill>
                  <a:srgbClr val="FFFFFF"/>
                </a:solidFill>
                <a:effectLst/>
                <a:latin typeface="+mj-lt"/>
              </a:rPr>
              <a:t>Health &amp; Wellbeing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C0384E-0893-49DB-9F9E-1A08902C696C}"/>
              </a:ext>
            </a:extLst>
          </p:cNvPr>
          <p:cNvSpPr txBox="1"/>
          <p:nvPr/>
        </p:nvSpPr>
        <p:spPr>
          <a:xfrm>
            <a:off x="1271464" y="5475202"/>
            <a:ext cx="4066563" cy="36933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 eaLnBrk="1" hangingPunct="1"/>
            <a:r>
              <a:rPr lang="en-US" altLang="en-US" b="1" dirty="0">
                <a:latin typeface="Century Gothic" panose="020B0502020202020204" pitchFamily="34" charset="0"/>
                <a:cs typeface="Calibri" panose="020F0502020204030204" pitchFamily="34" charset="0"/>
              </a:rPr>
              <a:t>Sales Training</a:t>
            </a:r>
          </a:p>
        </p:txBody>
      </p:sp>
    </p:spTree>
    <p:extLst>
      <p:ext uri="{BB962C8B-B14F-4D97-AF65-F5344CB8AC3E}">
        <p14:creationId xmlns:p14="http://schemas.microsoft.com/office/powerpoint/2010/main" val="3288625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people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2E845367-9B42-4A5B-ADF8-6FD9A8FACE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652165E-8F71-49D4-AAA9-66DB178DFFDD}"/>
              </a:ext>
            </a:extLst>
          </p:cNvPr>
          <p:cNvSpPr/>
          <p:nvPr/>
        </p:nvSpPr>
        <p:spPr>
          <a:xfrm>
            <a:off x="695400" y="2420888"/>
            <a:ext cx="5065240" cy="15121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04970336-3CA6-4C1D-9256-3158D2FB6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2708920"/>
            <a:ext cx="4752528" cy="122413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8000" b="1" kern="1200" cap="none" dirty="0">
                <a:ln w="3175" cmpd="sng">
                  <a:noFill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TOPIC 1</a:t>
            </a:r>
          </a:p>
          <a:p>
            <a:r>
              <a:rPr lang="en-US" sz="11200" b="1" dirty="0">
                <a:latin typeface="Calibri" panose="020F0502020204030204" pitchFamily="34" charset="0"/>
              </a:rPr>
              <a:t>Understand the value of succession planning</a:t>
            </a:r>
            <a:br>
              <a:rPr lang="en-US" sz="9600" dirty="0"/>
            </a:br>
            <a:endParaRPr lang="en-AU" sz="112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166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CAD81C2A-A7F1-4E35-BED4-6B4159AED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4" y="0"/>
            <a:ext cx="12192000" cy="6858000"/>
          </a:xfrm>
          <a:prstGeom prst="rect">
            <a:avLst/>
          </a:prstGeom>
        </p:spPr>
      </p:pic>
      <p:sp>
        <p:nvSpPr>
          <p:cNvPr id="18" name="Rectangle 3">
            <a:extLst>
              <a:ext uri="{FF2B5EF4-FFF2-40B4-BE49-F238E27FC236}">
                <a16:creationId xmlns:a16="http://schemas.microsoft.com/office/drawing/2014/main" id="{5C64D0E7-3EAD-4A8B-AE91-AC97963CA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4798" y="1065617"/>
            <a:ext cx="884368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AU" sz="2800" b="1" dirty="0">
                <a:solidFill>
                  <a:schemeClr val="accent1"/>
                </a:solidFill>
                <a:latin typeface="Calibri" panose="020F0502020204030204" pitchFamily="34" charset="0"/>
              </a:rPr>
              <a:t>What is Succession Planning?</a:t>
            </a:r>
          </a:p>
          <a:p>
            <a:endParaRPr lang="en-AU" sz="2800" b="1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20C39CE5-B098-4696-94E0-878FEE01E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4" y="6024563"/>
            <a:ext cx="14255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2191B55-DFF4-4936-8930-DFF3EE9C55AE}"/>
              </a:ext>
            </a:extLst>
          </p:cNvPr>
          <p:cNvSpPr/>
          <p:nvPr/>
        </p:nvSpPr>
        <p:spPr>
          <a:xfrm>
            <a:off x="1644799" y="1776117"/>
            <a:ext cx="5171281" cy="423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GB" b="1" dirty="0">
                <a:solidFill>
                  <a:srgbClr val="3A4A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Points: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Succession planning is about identifying new talent who can replace current leaders when they decide to leave or retire.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Succession planning is also about developing these future leaders to prepare them, so they are ready to step up and take over for when that time is right.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companies that invest in succession planning, especially family businesses, who pass down the company reigns from one generation to another.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person holding a tablet&#10;&#10;Description automatically generated with medium confidence">
            <a:extLst>
              <a:ext uri="{FF2B5EF4-FFF2-40B4-BE49-F238E27FC236}">
                <a16:creationId xmlns:a16="http://schemas.microsoft.com/office/drawing/2014/main" id="{F614B387-56ED-4FCE-9AB9-F5FBEA49D5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2052586"/>
            <a:ext cx="4382988" cy="292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113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4346C5A9-E35E-48BE-A5FC-3D4F27C13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431"/>
            <a:ext cx="12192000" cy="6858000"/>
          </a:xfrm>
          <a:prstGeom prst="rect">
            <a:avLst/>
          </a:prstGeom>
        </p:spPr>
      </p:pic>
      <p:sp>
        <p:nvSpPr>
          <p:cNvPr id="18" name="Rectangle 3">
            <a:extLst>
              <a:ext uri="{FF2B5EF4-FFF2-40B4-BE49-F238E27FC236}">
                <a16:creationId xmlns:a16="http://schemas.microsoft.com/office/drawing/2014/main" id="{5C64D0E7-3EAD-4A8B-AE91-AC97963CA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80" y="908720"/>
            <a:ext cx="95770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AU" sz="2800" b="1" dirty="0">
                <a:solidFill>
                  <a:schemeClr val="accent1"/>
                </a:solidFill>
                <a:latin typeface="Calibri" panose="020F0502020204030204" pitchFamily="34" charset="0"/>
              </a:rPr>
              <a:t>Where do most companies fail in Succession Planning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20C39CE5-B098-4696-94E0-878FEE01E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4" y="6024563"/>
            <a:ext cx="14255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5A1247E-24ED-4748-BE22-A8026132BCD7}"/>
              </a:ext>
            </a:extLst>
          </p:cNvPr>
          <p:cNvSpPr/>
          <p:nvPr/>
        </p:nvSpPr>
        <p:spPr>
          <a:xfrm>
            <a:off x="1487488" y="1628800"/>
            <a:ext cx="5649915" cy="4816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GB" b="1" dirty="0">
                <a:solidFill>
                  <a:srgbClr val="3A4A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Points: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leave it too late so this becomes a reactive situation rather than a proactive experience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company hand selects the next person in line that may not be the best person for that role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company does not recognise or know that there is future talent sitting right under their nose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company does not train their next leader properly, and then they leave. This digs a deeper hole in the business with very little or no leadership in others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company goes to market looking for their next leader which takes 6 to 12 months to train up and learn their systems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picture containing suit, clothing, person, person&#10;&#10;Description automatically generated">
            <a:extLst>
              <a:ext uri="{FF2B5EF4-FFF2-40B4-BE49-F238E27FC236}">
                <a16:creationId xmlns:a16="http://schemas.microsoft.com/office/drawing/2014/main" id="{B3CC845F-2951-4DC8-A8D5-74A8BAB7C6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873" y="1880630"/>
            <a:ext cx="3268236" cy="369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36913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E812AECF1E19469796DF553937A4DA" ma:contentTypeVersion="13" ma:contentTypeDescription="Create a new document." ma:contentTypeScope="" ma:versionID="8cb10360230d04cc336e8a927eb234de">
  <xsd:schema xmlns:xsd="http://www.w3.org/2001/XMLSchema" xmlns:xs="http://www.w3.org/2001/XMLSchema" xmlns:p="http://schemas.microsoft.com/office/2006/metadata/properties" xmlns:ns2="759bf3d3-78f5-4c2b-a617-f4bf23d3347c" xmlns:ns3="b7e1af36-4374-44dc-97c7-9194d5e40316" targetNamespace="http://schemas.microsoft.com/office/2006/metadata/properties" ma:root="true" ma:fieldsID="725c5ddfe344ae8537cf5584f7e869b6" ns2:_="" ns3:_="">
    <xsd:import namespace="759bf3d3-78f5-4c2b-a617-f4bf23d3347c"/>
    <xsd:import namespace="b7e1af36-4374-44dc-97c7-9194d5e403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9bf3d3-78f5-4c2b-a617-f4bf23d334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e1af36-4374-44dc-97c7-9194d5e4031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7e1af36-4374-44dc-97c7-9194d5e40316">
      <UserInfo>
        <DisplayName>Colin Wilson</DisplayName>
        <AccountId>22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DBB1A2F5-C710-4A54-84FB-A151410A0A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9bf3d3-78f5-4c2b-a617-f4bf23d3347c"/>
    <ds:schemaRef ds:uri="b7e1af36-4374-44dc-97c7-9194d5e403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D21BC89-859E-496E-A49A-9A3C54BBA82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8D75606-1EA9-4C5B-B3C4-2904A5D7FDE4}">
  <ds:schemaRefs>
    <ds:schemaRef ds:uri="http://schemas.microsoft.com/office/infopath/2007/PartnerControls"/>
    <ds:schemaRef ds:uri="http://purl.org/dc/terms/"/>
    <ds:schemaRef ds:uri="b7e1af36-4374-44dc-97c7-9194d5e40316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2006/documentManagement/types"/>
    <ds:schemaRef ds:uri="http://purl.org/dc/dcmitype/"/>
    <ds:schemaRef ds:uri="759bf3d3-78f5-4c2b-a617-f4bf23d3347c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6166</TotalTime>
  <Words>1565</Words>
  <Application>Microsoft Office PowerPoint</Application>
  <PresentationFormat>Widescreen</PresentationFormat>
  <Paragraphs>241</Paragraphs>
  <Slides>31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Century Gothic</vt:lpstr>
      <vt:lpstr>Wingdings 3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attending today’s webinar.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Smritha Venkataramanan</dc:creator>
  <cp:lastModifiedBy>Emma Fazlic</cp:lastModifiedBy>
  <cp:revision>497</cp:revision>
  <dcterms:created xsi:type="dcterms:W3CDTF">2020-02-17T04:55:39Z</dcterms:created>
  <dcterms:modified xsi:type="dcterms:W3CDTF">2021-08-16T01:21:25Z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0x010100A0E812AECF1E19469796DF553937A4DA</vt:lpwstr>
  </property>
</Properties>
</file>